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261" r:id="rId4"/>
    <p:sldId id="258" r:id="rId5"/>
    <p:sldId id="263" r:id="rId6"/>
    <p:sldId id="262" r:id="rId7"/>
    <p:sldId id="265" r:id="rId8"/>
    <p:sldId id="264" r:id="rId9"/>
    <p:sldId id="266" r:id="rId10"/>
    <p:sldId id="260" r:id="rId11"/>
    <p:sldId id="259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25887DF-D414-401E-8C70-D0AAE34027EE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8193DD-3219-452C-8B10-BED26CB1B8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ED0864-43D1-42D9-B9C1-51B00B7FF92E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1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Volný tvar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Volný tvar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65825DC-D3C3-4507-AD09-803A52943E11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3EF572E-D00D-4C40-8F78-8042F9F9AD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915DF-27D3-42FC-A77B-E5D24756ACD9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BF796-0393-4374-A898-1D6E524290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6E96-2379-43BA-A67F-27D85F33DA58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C2B19-0FCC-429A-BC52-4A69A30CB8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328CC-B3A4-4778-997D-10E5391AF833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56C12-013F-4294-8F25-49E75BB2AB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63A261-19EC-4810-A8E3-1693EB44A89C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3236C4-AAAD-4104-936F-BF4AE8C76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C1239B-06DF-4A00-B022-25C72666ED6B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0D3A43-F0ED-4F9C-A3BD-D694D23920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9AF943-FEB9-4025-A501-2BEF9E8A4845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3B1585-39F5-4146-B25D-640DA27A32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D63656-3936-4427-AD35-F680A616433E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3D2683-DD47-43C2-97B2-3F322D9D0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173FD-4699-4DFB-9620-E99A4B669ED0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6D83A-A93B-4D34-8BBA-6648F12ED0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7DEA54-CB89-461F-8BA2-197D04B4F7D8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2F78DB-0486-470C-AA4E-ABBD982D3A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10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Volný tvar 1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avoúhlý trojúhelník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email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AC9EF9E-1A52-470E-9A50-B7C237C2A270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761BA0C-E55C-4F11-B16C-4D58FA4D9A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email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BA830FF-2962-4BC2-B854-D7D0F1F3D646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4492313-C5F8-4C2D-84C5-6D54612652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3" r:id="rId2"/>
    <p:sldLayoutId id="2147483738" r:id="rId3"/>
    <p:sldLayoutId id="2147483739" r:id="rId4"/>
    <p:sldLayoutId id="2147483740" r:id="rId5"/>
    <p:sldLayoutId id="2147483741" r:id="rId6"/>
    <p:sldLayoutId id="2147483734" r:id="rId7"/>
    <p:sldLayoutId id="2147483742" r:id="rId8"/>
    <p:sldLayoutId id="2147483743" r:id="rId9"/>
    <p:sldLayoutId id="2147483735" r:id="rId10"/>
    <p:sldLayoutId id="214748373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referaty.hladas.sk/referat.php/system-rastlin--/16/11" TargetMode="External"/><Relationship Id="rId2" Type="http://schemas.openxmlformats.org/officeDocument/2006/relationships/hyperlink" Target="http://slnieckova.sk/p/spirulina-rias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ioweb.genezis.eu/?cat=3&amp;file=nizsie" TargetMode="External"/><Relationship Id="rId5" Type="http://schemas.openxmlformats.org/officeDocument/2006/relationships/hyperlink" Target="http://biology.nuim.ie/plastid_01.shtml" TargetMode="External"/><Relationship Id="rId4" Type="http://schemas.openxmlformats.org/officeDocument/2006/relationships/hyperlink" Target="http://nechodimnaprednasky.sk/nahlad-prednasky/3907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772400" cy="14700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dirty="0" smtClean="0">
                <a:latin typeface="Century Gothic" pitchFamily="34" charset="0"/>
              </a:rPr>
              <a:t>Význam rias a siníc z fylogenetického hľadiska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9219" name="Podnadpis 2"/>
          <p:cNvSpPr>
            <a:spLocks noGrp="1"/>
          </p:cNvSpPr>
          <p:nvPr>
            <p:ph type="subTitle" idx="1"/>
          </p:nvPr>
        </p:nvSpPr>
        <p:spPr>
          <a:xfrm>
            <a:off x="4643438" y="6000750"/>
            <a:ext cx="4500562" cy="857250"/>
          </a:xfrm>
        </p:spPr>
        <p:txBody>
          <a:bodyPr/>
          <a:lstStyle/>
          <a:p>
            <a:pPr marR="0" eaLnBrk="1" hangingPunct="1"/>
            <a:r>
              <a:rPr lang="sk-SK" smtClean="0">
                <a:solidFill>
                  <a:schemeClr val="tx1"/>
                </a:solidFill>
              </a:rPr>
              <a:t>Katarína Krajňáková</a:t>
            </a:r>
            <a:endParaRPr lang="cs-CZ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cs-CZ" sz="2000" smtClean="0">
                <a:hlinkClick r:id="rId2"/>
              </a:rPr>
              <a:t>http://sk.wikipedia.org</a:t>
            </a:r>
          </a:p>
          <a:p>
            <a:pPr eaLnBrk="1" hangingPunct="1">
              <a:buFont typeface="Wingdings 3" pitchFamily="18" charset="2"/>
              <a:buNone/>
            </a:pPr>
            <a:r>
              <a:rPr lang="cs-CZ" sz="2000" smtClean="0">
                <a:hlinkClick r:id="rId2"/>
              </a:rPr>
              <a:t>http://slnieckova.sk/p/spirulina-riasa/</a:t>
            </a:r>
            <a:endParaRPr lang="cs-CZ" sz="2000" smtClean="0"/>
          </a:p>
          <a:p>
            <a:pPr eaLnBrk="1" hangingPunct="1">
              <a:buFont typeface="Wingdings 3" pitchFamily="18" charset="2"/>
              <a:buNone/>
            </a:pPr>
            <a:r>
              <a:rPr lang="cs-CZ" sz="2000" smtClean="0">
                <a:hlinkClick r:id="rId3"/>
              </a:rPr>
              <a:t>http://referaty.hladas.sk/referat.php/system-rastlin--/16/11</a:t>
            </a:r>
            <a:endParaRPr lang="cs-CZ" sz="2000" smtClean="0"/>
          </a:p>
          <a:p>
            <a:pPr eaLnBrk="1" hangingPunct="1">
              <a:buFont typeface="Wingdings 3" pitchFamily="18" charset="2"/>
              <a:buNone/>
            </a:pPr>
            <a:r>
              <a:rPr lang="cs-CZ" sz="2000" smtClean="0">
                <a:hlinkClick r:id="rId4"/>
              </a:rPr>
              <a:t>http://nechodimnaprednasky.sk/nahlad-prednasky/3907/</a:t>
            </a:r>
            <a:endParaRPr lang="cs-CZ" sz="2000" smtClean="0"/>
          </a:p>
          <a:p>
            <a:pPr eaLnBrk="1" hangingPunct="1">
              <a:buFont typeface="Wingdings 3" pitchFamily="18" charset="2"/>
              <a:buNone/>
            </a:pPr>
            <a:r>
              <a:rPr lang="cs-CZ" sz="2000" smtClean="0">
                <a:hlinkClick r:id="rId5"/>
              </a:rPr>
              <a:t>http://biology.nuim.ie/plastid_01.shtml</a:t>
            </a:r>
            <a:endParaRPr lang="cs-CZ" sz="2000" smtClean="0"/>
          </a:p>
          <a:p>
            <a:pPr eaLnBrk="1" hangingPunct="1">
              <a:buFont typeface="Wingdings 3" pitchFamily="18" charset="2"/>
              <a:buNone/>
            </a:pPr>
            <a:r>
              <a:rPr lang="cs-CZ" sz="2000" smtClean="0">
                <a:hlinkClick r:id="rId6"/>
              </a:rPr>
              <a:t>http://www.bioweb.genezis.eu/?cat=3&amp;file=nizsie</a:t>
            </a:r>
            <a:endParaRPr lang="cs-CZ" sz="2000" smtClean="0"/>
          </a:p>
          <a:p>
            <a:pPr eaLnBrk="1" hangingPunct="1">
              <a:buFont typeface="Wingdings 3" pitchFamily="18" charset="2"/>
              <a:buNone/>
            </a:pPr>
            <a:endParaRPr lang="cs-CZ" sz="2000" smtClean="0"/>
          </a:p>
          <a:p>
            <a:pPr eaLnBrk="1" hangingPunct="1">
              <a:buFont typeface="Wingdings 3" pitchFamily="18" charset="2"/>
              <a:buNone/>
            </a:pPr>
            <a:endParaRPr lang="cs-CZ" sz="2000" smtClean="0"/>
          </a:p>
          <a:p>
            <a:pPr eaLnBrk="1" hangingPunct="1">
              <a:buFont typeface="Wingdings 3" pitchFamily="18" charset="2"/>
              <a:buNone/>
            </a:pPr>
            <a:endParaRPr lang="cs-CZ" smtClean="0"/>
          </a:p>
          <a:p>
            <a:pPr eaLnBrk="1" hangingPunct="1">
              <a:buFont typeface="Wingdings 3" pitchFamily="18" charset="2"/>
              <a:buNone/>
            </a:pPr>
            <a:endParaRPr lang="cs-CZ" smtClean="0"/>
          </a:p>
          <a:p>
            <a:pPr eaLnBrk="1" hangingPunct="1">
              <a:buFont typeface="Wingdings 3" pitchFamily="18" charset="2"/>
              <a:buNone/>
            </a:pPr>
            <a:endParaRPr lang="cs-CZ" smtClean="0"/>
          </a:p>
          <a:p>
            <a:pPr eaLnBrk="1" hangingPunct="1">
              <a:buFont typeface="Wingdings 3" pitchFamily="18" charset="2"/>
              <a:buNone/>
            </a:pPr>
            <a:endParaRPr lang="cs-CZ" smtClean="0"/>
          </a:p>
          <a:p>
            <a:pPr eaLnBrk="1" hangingPunct="1">
              <a:buFont typeface="Wingdings 3" pitchFamily="18" charset="2"/>
              <a:buNone/>
            </a:pPr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3200" dirty="0" smtClean="0"/>
              <a:t>Zdroje: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164305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>
                <a:latin typeface="Century Gothic" pitchFamily="34" charset="0"/>
              </a:rPr>
              <a:t>Ďakujem za pozornosť.</a:t>
            </a: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sk-SK" sz="2000" dirty="0" smtClean="0">
                <a:latin typeface="Book Antiqua" pitchFamily="18" charset="0"/>
              </a:rPr>
              <a:t>Fylogenetické systémy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sk-SK" sz="2000" dirty="0" smtClean="0">
                <a:latin typeface="Book Antiqua" pitchFamily="18" charset="0"/>
              </a:rPr>
              <a:t>Vznik a vývoj siníc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sk-SK" sz="2000" dirty="0" smtClean="0">
                <a:latin typeface="Book Antiqua" pitchFamily="18" charset="0"/>
              </a:rPr>
              <a:t>Vznik rias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sk-SK" sz="2000" dirty="0" smtClean="0">
                <a:latin typeface="Book Antiqua" pitchFamily="18" charset="0"/>
              </a:rPr>
              <a:t>Zdroje</a:t>
            </a:r>
          </a:p>
          <a:p>
            <a:pPr eaLnBrk="1" hangingPunct="1">
              <a:buFont typeface="Courier New" pitchFamily="49" charset="0"/>
              <a:buChar char="o"/>
              <a:defRPr/>
            </a:pPr>
            <a:endParaRPr lang="sk-SK" sz="2000" dirty="0" smtClean="0">
              <a:latin typeface="Book Antiqua" pitchFamily="18" charset="0"/>
            </a:endParaRPr>
          </a:p>
          <a:p>
            <a:pPr eaLnBrk="1" hangingPunct="1">
              <a:buFont typeface="Courier New" pitchFamily="49" charset="0"/>
              <a:buChar char="o"/>
              <a:defRPr/>
            </a:pPr>
            <a:endParaRPr lang="sk-SK" sz="2000" dirty="0" smtClean="0">
              <a:latin typeface="Book Antiqua" pitchFamily="18" charset="0"/>
            </a:endParaRPr>
          </a:p>
          <a:p>
            <a:pPr eaLnBrk="1" hangingPunct="1">
              <a:buFont typeface="Courier New" pitchFamily="49" charset="0"/>
              <a:buChar char="o"/>
              <a:defRPr/>
            </a:pPr>
            <a:endParaRPr lang="sk-SK" sz="2000" dirty="0" smtClean="0">
              <a:latin typeface="Book Antiqua" pitchFamily="18" charset="0"/>
            </a:endParaRPr>
          </a:p>
          <a:p>
            <a:pPr eaLnBrk="1" hangingPunct="1">
              <a:buFont typeface="Courier New" pitchFamily="49" charset="0"/>
              <a:buChar char="o"/>
              <a:defRPr/>
            </a:pPr>
            <a:endParaRPr lang="sk-SK" sz="2000" dirty="0" smtClean="0">
              <a:latin typeface="Book Antiqua" pitchFamily="18" charset="0"/>
            </a:endParaRPr>
          </a:p>
          <a:p>
            <a:pPr eaLnBrk="1" hangingPunct="1">
              <a:buFont typeface="Courier New" pitchFamily="49" charset="0"/>
              <a:buChar char="o"/>
              <a:defRPr/>
            </a:pPr>
            <a:endParaRPr lang="sk-SK" sz="2000" dirty="0" smtClean="0">
              <a:latin typeface="Book Antiqua" pitchFamily="18" charset="0"/>
            </a:endParaRPr>
          </a:p>
          <a:p>
            <a:pPr eaLnBrk="1" hangingPunct="1">
              <a:buFont typeface="Courier New" pitchFamily="49" charset="0"/>
              <a:buChar char="o"/>
              <a:defRPr/>
            </a:pPr>
            <a:endParaRPr lang="sk-SK" sz="2000" dirty="0" smtClean="0">
              <a:latin typeface="Book Antiqua" pitchFamily="18" charset="0"/>
            </a:endParaRPr>
          </a:p>
          <a:p>
            <a:pPr eaLnBrk="1" hangingPunct="1">
              <a:buFont typeface="Courier New" pitchFamily="49" charset="0"/>
              <a:buChar char="o"/>
              <a:defRPr/>
            </a:pPr>
            <a:endParaRPr lang="sk-SK" sz="2000" dirty="0" smtClean="0">
              <a:latin typeface="Book Antiqua" pitchFamily="18" charset="0"/>
            </a:endParaRPr>
          </a:p>
          <a:p>
            <a:pPr lvl="4" eaLnBrk="1" hangingPunct="1">
              <a:buFont typeface="Courier New" pitchFamily="49" charset="0"/>
              <a:buChar char="o"/>
              <a:defRPr/>
            </a:pPr>
            <a:endParaRPr lang="sk-SK" sz="1100" dirty="0" smtClean="0">
              <a:latin typeface="Book Antiqua" pitchFamily="18" charset="0"/>
            </a:endParaRPr>
          </a:p>
          <a:p>
            <a:pPr lvl="4" eaLnBrk="1" hangingPunct="1">
              <a:buFont typeface="Courier New" pitchFamily="49" charset="0"/>
              <a:buChar char="o"/>
              <a:defRPr/>
            </a:pPr>
            <a:r>
              <a:rPr lang="sk-SK" sz="1100" dirty="0" smtClean="0">
                <a:latin typeface="Book Antiqua" pitchFamily="18" charset="0"/>
              </a:rPr>
              <a:t>                                                                                            </a:t>
            </a:r>
            <a:r>
              <a:rPr lang="sk-SK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itchFamily="18" charset="0"/>
              </a:rPr>
              <a:t> </a:t>
            </a:r>
            <a:r>
              <a:rPr lang="cs-CZ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Sinice </a:t>
            </a:r>
            <a:r>
              <a:rPr lang="cs-CZ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Anabaena spiroides</a:t>
            </a:r>
            <a:endParaRPr lang="cs-CZ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3200" dirty="0" smtClean="0">
                <a:latin typeface="Century Gothic" pitchFamily="34" charset="0"/>
              </a:rPr>
              <a:t>Obsah:</a:t>
            </a:r>
            <a:endParaRPr lang="cs-CZ" sz="3200" dirty="0">
              <a:latin typeface="Century Gothic" pitchFamily="34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29063" y="2214563"/>
            <a:ext cx="4371975" cy="32813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1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525962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cs-CZ" sz="2400" smtClean="0"/>
              <a:t>vysvetľujú mechanizmus vývoja (evolúciu) rastlín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2400" smtClean="0"/>
              <a:t>budujú na základe zisťovania pôvodu, pričom kritériom je fylogenetická príbuznosť znakov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sk-SK" sz="2400" smtClean="0"/>
              <a:t>Predstavitelia: </a:t>
            </a:r>
            <a:r>
              <a:rPr lang="cs-CZ" sz="2400" smtClean="0"/>
              <a:t>Darwin, Lamarck</a:t>
            </a:r>
            <a:r>
              <a:rPr lang="sk-SK" sz="2400" smtClean="0"/>
              <a:t>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2400" smtClean="0"/>
              <a:t>systematické jednotky – toxóny : ríša, čeľaď, podríša, oddelenie, trieda, rad, rod, druh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2400" smtClean="0"/>
              <a:t>Z vývojového hľadiska patria sinice medzi prokaryotické organizmy a riasy medzi eukaryotické</a:t>
            </a:r>
          </a:p>
          <a:p>
            <a:pPr eaLnBrk="1" hangingPunct="1">
              <a:buFont typeface="Courier New" pitchFamily="49" charset="0"/>
              <a:buChar char="o"/>
            </a:pPr>
            <a:endParaRPr lang="cs-CZ" sz="2400" smtClean="0"/>
          </a:p>
          <a:p>
            <a:pPr eaLnBrk="1" hangingPunct="1">
              <a:buFont typeface="Courier New" pitchFamily="49" charset="0"/>
              <a:buChar char="o"/>
            </a:pPr>
            <a:endParaRPr lang="cs-CZ" sz="200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3200" dirty="0" smtClean="0">
                <a:latin typeface="Century Gothic" pitchFamily="34" charset="0"/>
              </a:rPr>
              <a:t>Vývojové – fylogenetické systémy</a:t>
            </a:r>
            <a:endParaRPr lang="cs-CZ" sz="32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42910" y="4286256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1400" dirty="0" smtClean="0"/>
              <a:t>	    </a:t>
            </a:r>
            <a:r>
              <a:rPr lang="cs-CZ" sz="1400" dirty="0" err="1" smtClean="0"/>
              <a:t>Spirulina</a:t>
            </a:r>
            <a:r>
              <a:rPr lang="cs-CZ" sz="1400" dirty="0" smtClean="0"/>
              <a:t>			       </a:t>
            </a:r>
            <a:r>
              <a:rPr lang="cs-CZ" sz="1400" dirty="0" err="1" smtClean="0"/>
              <a:t>Phaeodactylum</a:t>
            </a:r>
            <a:r>
              <a:rPr lang="cs-CZ" sz="1400" dirty="0" smtClean="0"/>
              <a:t> </a:t>
            </a:r>
            <a:r>
              <a:rPr lang="cs-CZ" sz="1400" dirty="0" err="1" smtClean="0"/>
              <a:t>tricornutum</a:t>
            </a:r>
            <a:r>
              <a:rPr lang="cs-CZ" sz="1400" dirty="0" smtClean="0"/>
              <a:t/>
            </a:r>
            <a:br>
              <a:rPr lang="cs-CZ" sz="1400" dirty="0" smtClean="0"/>
            </a:br>
            <a:endParaRPr lang="cs-CZ" sz="1400" dirty="0"/>
          </a:p>
        </p:txBody>
      </p:sp>
      <p:pic>
        <p:nvPicPr>
          <p:cNvPr id="1229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000625" y="857250"/>
            <a:ext cx="3792538" cy="3571875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2938" y="857250"/>
            <a:ext cx="3571875" cy="3571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>
                <a:latin typeface="Century Gothic" pitchFamily="34" charset="0"/>
              </a:rPr>
              <a:t>Vznik a vývoj siníc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1331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85750" y="1928813"/>
            <a:ext cx="8501063" cy="5286375"/>
          </a:xfrm>
          <a:ln>
            <a:prstDash val="solid"/>
          </a:ln>
        </p:spPr>
        <p:txBody>
          <a:bodyPr/>
          <a:lstStyle/>
          <a:p>
            <a:pPr eaLnBrk="1" hangingPunct="1">
              <a:buSzPct val="70000"/>
              <a:buFont typeface="Wingdings" pitchFamily="2" charset="2"/>
              <a:buChar char="Ø"/>
            </a:pPr>
            <a:r>
              <a:rPr lang="cs-CZ" sz="2000" smtClean="0"/>
              <a:t>Sinice sa pravdepodobne vyvinuli z anaeróbnych fotosyntetizujúcich baktérií, ako sú dnešné purpurové baktérie či chlorobaktérie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2000" smtClean="0"/>
              <a:t>Najstaršie známe dôkazy o existencii siníc na Zemi v podobe fosílií sú staré 3,5 miliardy rokov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2000" smtClean="0"/>
              <a:t>Tieto prekambrijské nálezy tzv. Stromatolitov možno predstavujú vôbec najstaršie nálezy bunkových organizmov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2000" smtClean="0"/>
              <a:t>Až do začiatku kambria boli sinice dominantnými organizmami na Zemi, a tento dlhý úsek geologickej histórie Zeme sa preto označuje ako „vek siníc“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2000" smtClean="0"/>
              <a:t>Napriek dlhej evolučnej histórii siníc sa zdá, že sa vzhľad ich buniek takmer nezmenil, hoci ku genetickým zmenám dochádza.</a:t>
            </a:r>
          </a:p>
          <a:p>
            <a:pPr eaLnBrk="1" hangingPunct="1">
              <a:buFont typeface="Courier New" pitchFamily="49" charset="0"/>
              <a:buChar char="o"/>
            </a:pPr>
            <a:endParaRPr lang="cs-CZ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500166" y="5572140"/>
            <a:ext cx="6072230" cy="50006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1600" dirty="0" smtClean="0"/>
              <a:t>Vlákna siníc rodu drgavka (</a:t>
            </a:r>
            <a:r>
              <a:rPr lang="cs-CZ" sz="1600" i="1" dirty="0" smtClean="0"/>
              <a:t>Oscillatoria</a:t>
            </a:r>
            <a:r>
              <a:rPr lang="cs-CZ" sz="1600" dirty="0" smtClean="0"/>
              <a:t>)</a:t>
            </a:r>
            <a:endParaRPr lang="cs-CZ" sz="1600" dirty="0"/>
          </a:p>
        </p:txBody>
      </p:sp>
      <p:pic>
        <p:nvPicPr>
          <p:cNvPr id="1433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143000" y="357188"/>
            <a:ext cx="6961188" cy="5221287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721350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dirty="0" smtClean="0"/>
              <a:t>Plastidy, organely mnohých eukaryotických organizmov (predovšetkým rias a rastlín), v mnohých ohľadoch pripomínajú sinice. Podľa tzv. endosymbiotickej teórie, ktorá je podporená rôznymi štrukturálnymi a genetickými podobnosťami, sa plastidy vyvinuli zo sinic pohltených eukaryotickými bunkami.</a:t>
            </a:r>
          </a:p>
          <a:p>
            <a:pPr eaLnBrk="1" hangingPunct="1">
              <a:defRPr/>
            </a:pPr>
            <a:endParaRPr lang="sk-SK" sz="2000" dirty="0" smtClean="0"/>
          </a:p>
          <a:p>
            <a:pPr eaLnBrk="1" hangingPunct="1">
              <a:buFont typeface="Wingdings 3" pitchFamily="18" charset="2"/>
              <a:buNone/>
              <a:defRPr/>
            </a:pPr>
            <a:endParaRPr lang="sk-SK" sz="2000" dirty="0" smtClean="0"/>
          </a:p>
          <a:p>
            <a:pPr eaLnBrk="1" hangingPunct="1">
              <a:buFont typeface="Wingdings 3" pitchFamily="18" charset="2"/>
              <a:buNone/>
              <a:defRPr/>
            </a:pPr>
            <a:endParaRPr lang="sk-SK" sz="2000" dirty="0" smtClean="0"/>
          </a:p>
          <a:p>
            <a:pPr eaLnBrk="1" hangingPunct="1">
              <a:buFont typeface="Wingdings 3" pitchFamily="18" charset="2"/>
              <a:buNone/>
              <a:defRPr/>
            </a:pPr>
            <a:endParaRPr lang="sk-SK" sz="2000" dirty="0" smtClean="0"/>
          </a:p>
          <a:p>
            <a:pPr eaLnBrk="1" hangingPunct="1">
              <a:buFont typeface="Wingdings 3" pitchFamily="18" charset="2"/>
              <a:buNone/>
              <a:defRPr/>
            </a:pPr>
            <a:endParaRPr lang="sk-SK" sz="2000" dirty="0" smtClean="0"/>
          </a:p>
          <a:p>
            <a:pPr eaLnBrk="1" hangingPunct="1">
              <a:buFont typeface="Wingdings 3" pitchFamily="18" charset="2"/>
              <a:buNone/>
              <a:defRPr/>
            </a:pPr>
            <a:endParaRPr lang="sk-SK" sz="2000" dirty="0" smtClean="0"/>
          </a:p>
          <a:p>
            <a:pPr eaLnBrk="1" hangingPunct="1">
              <a:buFont typeface="Wingdings 3" pitchFamily="18" charset="2"/>
              <a:buNone/>
              <a:defRPr/>
            </a:pPr>
            <a:endParaRPr lang="sk-SK" sz="2000" dirty="0" smtClean="0"/>
          </a:p>
          <a:p>
            <a:pPr eaLnBrk="1" hangingPunct="1">
              <a:buFont typeface="Wingdings 3" pitchFamily="18" charset="2"/>
              <a:buNone/>
              <a:defRPr/>
            </a:pPr>
            <a:endParaRPr lang="sk-SK" sz="2000" dirty="0" smtClean="0"/>
          </a:p>
          <a:p>
            <a:pPr eaLnBrk="1" hangingPunct="1">
              <a:buFont typeface="Wingdings 3" pitchFamily="18" charset="2"/>
              <a:buNone/>
              <a:defRPr/>
            </a:pPr>
            <a:endParaRPr lang="sk-SK" sz="2000" dirty="0" smtClean="0"/>
          </a:p>
          <a:p>
            <a:pPr eaLnBrk="1" hangingPunct="1">
              <a:buFont typeface="Wingdings 3" pitchFamily="18" charset="2"/>
              <a:buNone/>
              <a:defRPr/>
            </a:pPr>
            <a:endParaRPr lang="sk-SK" sz="2000" dirty="0" smtClean="0"/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sk-SK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	           Chloroplasty (obr.) sú najznámejšími zástupcami plastidov</a:t>
            </a:r>
            <a:endParaRPr lang="cs-CZ" sz="1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sk-SK" sz="2000" dirty="0" smtClean="0"/>
          </a:p>
        </p:txBody>
      </p:sp>
      <p:pic>
        <p:nvPicPr>
          <p:cNvPr id="3" name="Picture 3" descr="D:\Škola\Biola\Význam rias a siníc z fylogenetického hľadiska\Plagiomnium_affine_laminazellen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43063" y="2286000"/>
            <a:ext cx="5945187" cy="3406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000" dirty="0" smtClean="0"/>
              <a:t>Riasy vznikli endosymbiózou sinice s eukaryotickým organizmom, ktorý </a:t>
            </a:r>
            <a:r>
              <a:rPr lang="sk-SK" sz="2000" dirty="0" smtClean="0"/>
              <a:t>sinicu</a:t>
            </a:r>
            <a:r>
              <a:rPr lang="cs-CZ" sz="2000" dirty="0" smtClean="0"/>
              <a:t> pohltil, tá ostala pri živote a oba organizmy ťažili zo vzájomnej spolupráce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000" dirty="0" smtClean="0"/>
              <a:t>Po pohltení sinice došlo k rozdeleniu rias na dve základné línie:</a:t>
            </a:r>
          </a:p>
          <a:p>
            <a:pPr marL="624078" indent="-514350" eaLnBrk="1" hangingPunct="1">
              <a:buSzPct val="85000"/>
              <a:buFont typeface="+mj-lt"/>
              <a:buAutoNum type="arabicPeriod"/>
              <a:defRPr/>
            </a:pPr>
            <a:r>
              <a:rPr lang="cs-CZ" sz="2000" dirty="0" smtClean="0"/>
              <a:t>Prvá zahŕňa zelené riasy (</a:t>
            </a:r>
            <a:r>
              <a:rPr lang="cs-CZ" sz="2000" i="1" dirty="0" smtClean="0"/>
              <a:t>Chlorophyta</a:t>
            </a:r>
            <a:r>
              <a:rPr lang="cs-CZ" sz="2000" dirty="0" smtClean="0"/>
              <a:t>) a rastliny, s tzv. "zeleným" typom chloroplastu, pre ktorý je typická prítomnosť chlorofylu b. Tvoria najpočetnejšiu skupinu rias, z ktorej sa vyvinuli vyššie rastliny.</a:t>
            </a:r>
          </a:p>
          <a:p>
            <a:pPr marL="624078" indent="-514350" eaLnBrk="1" hangingPunct="1">
              <a:buSzPct val="85000"/>
              <a:buFont typeface="+mj-lt"/>
              <a:buAutoNum type="arabicPeriod"/>
              <a:defRPr/>
            </a:pPr>
            <a:r>
              <a:rPr lang="cs-CZ" sz="2000" dirty="0" smtClean="0"/>
              <a:t>Druhá línia má tzv. "červený" chloroplast a zahŕňa napr. červené (</a:t>
            </a:r>
            <a:r>
              <a:rPr lang="cs-CZ" sz="2000" i="1" dirty="0" smtClean="0"/>
              <a:t>Rhodophyta</a:t>
            </a:r>
            <a:r>
              <a:rPr lang="cs-CZ" sz="2000" dirty="0" smtClean="0"/>
              <a:t>) a hnedasté riasy (</a:t>
            </a:r>
            <a:r>
              <a:rPr lang="cs-CZ" sz="2000" i="1" dirty="0" smtClean="0"/>
              <a:t>Chromista</a:t>
            </a:r>
            <a:r>
              <a:rPr lang="cs-CZ" sz="2000" dirty="0" smtClean="0"/>
              <a:t>).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>
                <a:latin typeface="Century Gothic" pitchFamily="34" charset="0"/>
              </a:rPr>
              <a:t>Vznik rias</a:t>
            </a: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5000636"/>
            <a:ext cx="8358214" cy="35719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1600" i="1" dirty="0" smtClean="0"/>
              <a:t>Pediastrum </a:t>
            </a:r>
            <a:r>
              <a:rPr lang="cs-CZ" sz="1600" i="1" dirty="0" err="1" smtClean="0"/>
              <a:t>sp</a:t>
            </a:r>
            <a:r>
              <a:rPr lang="cs-CZ" sz="1600" i="1" dirty="0" smtClean="0"/>
              <a:t>.</a:t>
            </a:r>
            <a:r>
              <a:rPr lang="cs-CZ" sz="1600" dirty="0" smtClean="0"/>
              <a:t> - </a:t>
            </a:r>
            <a:r>
              <a:rPr lang="cs-CZ" sz="1600" dirty="0" err="1" smtClean="0"/>
              <a:t>príklad</a:t>
            </a:r>
            <a:r>
              <a:rPr lang="cs-CZ" sz="1600" dirty="0" smtClean="0"/>
              <a:t> zelenej riasy                  </a:t>
            </a:r>
            <a:r>
              <a:rPr lang="cs-CZ" sz="1600" dirty="0" err="1" smtClean="0"/>
              <a:t>Mnohobunková</a:t>
            </a:r>
            <a:r>
              <a:rPr lang="cs-CZ" sz="1600" dirty="0" smtClean="0"/>
              <a:t> zelená </a:t>
            </a:r>
            <a:r>
              <a:rPr lang="cs-CZ" sz="1600" dirty="0" err="1" smtClean="0"/>
              <a:t>riasa</a:t>
            </a:r>
            <a:r>
              <a:rPr lang="cs-CZ" sz="1600" dirty="0" smtClean="0"/>
              <a:t> z rodu </a:t>
            </a:r>
            <a:r>
              <a:rPr lang="cs-CZ" sz="1600" i="1" dirty="0" err="1" smtClean="0"/>
              <a:t>Cladofora</a:t>
            </a:r>
            <a:r>
              <a:rPr lang="cs-CZ" sz="4400" dirty="0" smtClean="0"/>
              <a:t/>
            </a:r>
            <a:br>
              <a:rPr lang="cs-CZ" sz="4400" dirty="0" smtClean="0"/>
            </a:br>
            <a:endParaRPr lang="cs-CZ" dirty="0"/>
          </a:p>
        </p:txBody>
      </p:sp>
      <p:pic>
        <p:nvPicPr>
          <p:cNvPr id="17411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00063" y="1071563"/>
            <a:ext cx="3632200" cy="3544887"/>
          </a:xfrm>
          <a:ln>
            <a:prstDash val="solid"/>
          </a:ln>
        </p:spPr>
      </p:pic>
      <p:pic>
        <p:nvPicPr>
          <p:cNvPr id="17412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5143500" y="1071563"/>
            <a:ext cx="2970213" cy="3571875"/>
          </a:xfrm>
          <a:ln>
            <a:prstDash val="soli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194</TotalTime>
  <Words>373</Words>
  <Application>Microsoft Office PowerPoint</Application>
  <PresentationFormat>Prezentácia na obrazovke (4:3)</PresentationFormat>
  <Paragraphs>62</Paragraphs>
  <Slides>11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9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21" baseType="lpstr">
      <vt:lpstr>Arial</vt:lpstr>
      <vt:lpstr>Lucida Sans Unicode</vt:lpstr>
      <vt:lpstr>Wingdings 3</vt:lpstr>
      <vt:lpstr>Verdana</vt:lpstr>
      <vt:lpstr>Wingdings 2</vt:lpstr>
      <vt:lpstr>Calibri</vt:lpstr>
      <vt:lpstr>Book Antiqua</vt:lpstr>
      <vt:lpstr>Wingdings</vt:lpstr>
      <vt:lpstr>Courier New</vt:lpstr>
      <vt:lpstr>Shluk</vt:lpstr>
      <vt:lpstr>Význam rias a siníc z fylogenetického hľadiska</vt:lpstr>
      <vt:lpstr>Obsah:</vt:lpstr>
      <vt:lpstr>Vývojové – fylogenetické systémy</vt:lpstr>
      <vt:lpstr>     Spirulina          Phaeodactylum tricornutum </vt:lpstr>
      <vt:lpstr>Vznik a vývoj siníc</vt:lpstr>
      <vt:lpstr>Vlákna siníc rodu drgavka (Oscillatoria)</vt:lpstr>
      <vt:lpstr>Snímka 7</vt:lpstr>
      <vt:lpstr>Vznik rias</vt:lpstr>
      <vt:lpstr>Pediastrum sp. - príklad zelenej riasy                  Mnohobunková zelená riasa z rodu Cladofora </vt:lpstr>
      <vt:lpstr>Zdroje:</vt:lpstr>
      <vt:lpstr>Ďakujem za pozornosť.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 rias a siníc z fylogenetického hľadiska</dc:title>
  <dc:creator>lenovo_ntb</dc:creator>
  <cp:lastModifiedBy>lenovo_ntb</cp:lastModifiedBy>
  <cp:revision>22</cp:revision>
  <dcterms:modified xsi:type="dcterms:W3CDTF">2012-04-09T06:56:02Z</dcterms:modified>
</cp:coreProperties>
</file>