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5" r:id="rId10"/>
    <p:sldId id="266" r:id="rId11"/>
    <p:sldId id="267" r:id="rId12"/>
    <p:sldId id="268" r:id="rId13"/>
    <p:sldId id="263" r:id="rId14"/>
    <p:sldId id="269" r:id="rId15"/>
  </p:sldIdLst>
  <p:sldSz cx="9144000" cy="6858000" type="screen4x3"/>
  <p:notesSz cx="6858000" cy="9144000"/>
  <p:defaultTextStyle>
    <a:defPPr>
      <a:defRPr lang="sk-SK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-90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Kliknite sem a upravte štýl predlohy podnadpisov.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7AC59F-BFE3-4A8A-A7EF-453095DD3A5A}" type="datetimeFigureOut">
              <a:rPr lang="sk-SK"/>
              <a:pPr>
                <a:defRPr/>
              </a:pPr>
              <a:t>9. 4. 2012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CC5FDD-83E2-4851-A908-6ACBFE565004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067DC2-151B-4C4C-91EB-870DB69F8DB7}" type="datetimeFigureOut">
              <a:rPr lang="sk-SK"/>
              <a:pPr>
                <a:defRPr/>
              </a:pPr>
              <a:t>9. 4. 2012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C00946-0E06-4BF8-A020-DFFCD355AEED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108F25-C40D-4395-BE33-F4ABE7A8A821}" type="datetimeFigureOut">
              <a:rPr lang="sk-SK"/>
              <a:pPr>
                <a:defRPr/>
              </a:pPr>
              <a:t>9. 4. 2012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E0B5E9-7093-4EA5-9E38-D72DC7BC1B7C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6E4660-B97A-47D8-B278-84D03ABA1A61}" type="datetimeFigureOut">
              <a:rPr lang="sk-SK"/>
              <a:pPr>
                <a:defRPr/>
              </a:pPr>
              <a:t>9. 4. 2012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0CFB82-6301-47A8-9BC3-29CA5FB0D746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C1FA43-FA0E-4028-870B-CCC8A23CED11}" type="datetimeFigureOut">
              <a:rPr lang="sk-SK"/>
              <a:pPr>
                <a:defRPr/>
              </a:pPr>
              <a:t>9. 4. 2012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2ABEEE-5C41-40D1-B394-6B21F06CF248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02F126-0B72-421C-9496-8666D8C18CBF}" type="datetimeFigureOut">
              <a:rPr lang="sk-SK"/>
              <a:pPr>
                <a:defRPr/>
              </a:pPr>
              <a:t>9. 4. 2012</a:t>
            </a:fld>
            <a:endParaRPr lang="sk-SK"/>
          </a:p>
        </p:txBody>
      </p:sp>
      <p:sp>
        <p:nvSpPr>
          <p:cNvPr id="6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3C710A-C032-4896-8A82-A2EB82DE9B38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61A3D4-FC1C-4352-AC25-A4D67CAE2725}" type="datetimeFigureOut">
              <a:rPr lang="sk-SK"/>
              <a:pPr>
                <a:defRPr/>
              </a:pPr>
              <a:t>9. 4. 2012</a:t>
            </a:fld>
            <a:endParaRPr lang="sk-SK"/>
          </a:p>
        </p:txBody>
      </p:sp>
      <p:sp>
        <p:nvSpPr>
          <p:cNvPr id="8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9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DF538B-596A-4F80-AC40-6356A62B7C02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E47F12-1F6F-4844-AD54-7DBE5E76B6F9}" type="datetimeFigureOut">
              <a:rPr lang="sk-SK"/>
              <a:pPr>
                <a:defRPr/>
              </a:pPr>
              <a:t>9. 4. 2012</a:t>
            </a:fld>
            <a:endParaRPr lang="sk-SK"/>
          </a:p>
        </p:txBody>
      </p:sp>
      <p:sp>
        <p:nvSpPr>
          <p:cNvPr id="4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BDCD55-C665-4398-89F7-CB1D632CA3FE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61817D-1C33-4253-A44D-F68C76DA8204}" type="datetimeFigureOut">
              <a:rPr lang="sk-SK"/>
              <a:pPr>
                <a:defRPr/>
              </a:pPr>
              <a:t>9. 4. 2012</a:t>
            </a:fld>
            <a:endParaRPr lang="sk-SK"/>
          </a:p>
        </p:txBody>
      </p:sp>
      <p:sp>
        <p:nvSpPr>
          <p:cNvPr id="3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4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8C7BBB-5910-4CE1-9D71-2BEBE47A395D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CEC769-6695-41D0-A188-7798C3FED671}" type="datetimeFigureOut">
              <a:rPr lang="sk-SK"/>
              <a:pPr>
                <a:defRPr/>
              </a:pPr>
              <a:t>9. 4. 2012</a:t>
            </a:fld>
            <a:endParaRPr lang="sk-SK"/>
          </a:p>
        </p:txBody>
      </p:sp>
      <p:sp>
        <p:nvSpPr>
          <p:cNvPr id="6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347961-B338-4F7A-877A-B369913C4AAB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k-SK" noProof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D62C05-56DF-4ECA-91BD-7944A95F58D5}" type="datetimeFigureOut">
              <a:rPr lang="sk-SK"/>
              <a:pPr>
                <a:defRPr/>
              </a:pPr>
              <a:t>9. 4. 2012</a:t>
            </a:fld>
            <a:endParaRPr lang="sk-SK"/>
          </a:p>
        </p:txBody>
      </p:sp>
      <p:sp>
        <p:nvSpPr>
          <p:cNvPr id="6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11D8DF-5AEC-4E38-B840-689F950C6364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nadpisu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k-SK" smtClean="0"/>
              <a:t>Kliknite sem a upravte štýl predlohy nadpisov.</a:t>
            </a:r>
          </a:p>
        </p:txBody>
      </p:sp>
      <p:sp>
        <p:nvSpPr>
          <p:cNvPr id="1027" name="Zástupný symbol textu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0F096C6-A20B-4159-9DA0-98E898982665}" type="datetimeFigureOut">
              <a:rPr lang="sk-SK"/>
              <a:pPr>
                <a:defRPr/>
              </a:pPr>
              <a:t>9. 4. 2012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32EEB0C-8A29-4D19-8A77-4EE5DD059874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sk/search?hl=sk&amp;q=morske+riasy&amp;bav=on.2,or.r_gc.r_pw.r_qf.,cf.osb&amp;biw=1024&amp;bih=677&amp;um=1&amp;ie=UTF-8&amp;tbm=isch&amp;source=og&amp;sa=N&amp;tab=wi&amp;ei=8SFmT6yeE82O4gSLhtDuBw" TargetMode="External"/><Relationship Id="rId2" Type="http://schemas.openxmlformats.org/officeDocument/2006/relationships/hyperlink" Target="http://primar.sme.sk/c/2402785/morske-riasy-hit-ci-potravina-buducnosti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l1l1l0l0l0l0l84l84l1l1l0.frgbld.&amp;pbx=1&amp;fp=1&amp;biw=1024&amp;bih=677&amp;bav=on.2,or.r_gc.r_pw.r_qf.,cf.osb&amp;cad=b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Nadpis 5"/>
          <p:cNvSpPr>
            <a:spLocks noGrp="1"/>
          </p:cNvSpPr>
          <p:nvPr>
            <p:ph type="ctrTitle"/>
          </p:nvPr>
        </p:nvSpPr>
        <p:spPr>
          <a:xfrm>
            <a:off x="685800" y="1628775"/>
            <a:ext cx="7772400" cy="1971675"/>
          </a:xfrm>
        </p:spPr>
        <p:txBody>
          <a:bodyPr/>
          <a:lstStyle/>
          <a:p>
            <a:pPr eaLnBrk="1" hangingPunct="1"/>
            <a:r>
              <a:rPr lang="sk-SK" sz="3600" b="1" smtClean="0"/>
              <a:t>Riasy ako potrava budúcnosti , súčasť výživových doplnkov, výživa kozmonautov chorých ľudí , ako biomasa ,krmivo  pre živočíchy</a:t>
            </a:r>
          </a:p>
        </p:txBody>
      </p:sp>
      <p:sp>
        <p:nvSpPr>
          <p:cNvPr id="7" name="Podnadpis 6"/>
          <p:cNvSpPr>
            <a:spLocks noGrp="1"/>
          </p:cNvSpPr>
          <p:nvPr>
            <p:ph type="subTitle" idx="1"/>
          </p:nvPr>
        </p:nvSpPr>
        <p:spPr>
          <a:xfrm>
            <a:off x="3563938" y="5516563"/>
            <a:ext cx="5040312" cy="865187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sk-SK" dirty="0"/>
              <a:t> </a:t>
            </a:r>
            <a:r>
              <a:rPr lang="sk-SK" dirty="0" smtClean="0">
                <a:solidFill>
                  <a:schemeClr val="tx1"/>
                </a:solidFill>
              </a:rPr>
              <a:t>autor : Viktória </a:t>
            </a:r>
            <a:r>
              <a:rPr lang="sk-SK" dirty="0" err="1" smtClean="0">
                <a:solidFill>
                  <a:schemeClr val="tx1"/>
                </a:solidFill>
              </a:rPr>
              <a:t>Vitikáčová</a:t>
            </a:r>
            <a:endParaRPr lang="sk-SK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>
          <a:xfrm>
            <a:off x="395288" y="260350"/>
            <a:ext cx="8229600" cy="1143000"/>
          </a:xfrm>
        </p:spPr>
        <p:txBody>
          <a:bodyPr/>
          <a:lstStyle/>
          <a:p>
            <a:pPr eaLnBrk="1" hangingPunct="1"/>
            <a:r>
              <a:rPr lang="sk-SK" b="1" smtClean="0"/>
              <a:t>Riasy ako potrava pre chorých ľudí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k-SK" sz="1900" b="1" i="1" dirty="0" err="1" smtClean="0"/>
              <a:t>Spirulina</a:t>
            </a:r>
            <a:r>
              <a:rPr lang="sk-SK" sz="1900" dirty="0" smtClean="0"/>
              <a:t> je mikroskopická modro - zelená riasa v tvare špirály, žijúca ako v morskej, tak aj sladkej vode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k-SK" sz="1900" dirty="0" smtClean="0"/>
              <a:t>Intenzívne pôsobí na posilnenie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k-SK" sz="1900" dirty="0" smtClean="0"/>
              <a:t>Je účinná pri zníženej imunite 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k-SK" sz="1900" dirty="0" smtClean="0"/>
              <a:t> Pôsobí na obnovu normálnej mikroflóry čriev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k-SK" sz="1900" dirty="0" smtClean="0"/>
              <a:t>pôsobí ako </a:t>
            </a:r>
            <a:r>
              <a:rPr lang="sk-SK" sz="1900" dirty="0" err="1" smtClean="0"/>
              <a:t>detoxikačný</a:t>
            </a:r>
            <a:r>
              <a:rPr lang="sk-SK" sz="1900" dirty="0" smtClean="0"/>
              <a:t> prostriedok, na vyčistenie črevného traktu a organizmu od nečistôt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k-SK" sz="1900" dirty="0" smtClean="0"/>
              <a:t>Aplikuje sa úspešne aj pri profylaxii a terapii progresívnej krátkozrakosti, vlčej tmy, kataraktu a ďalších ochorení zraku i napadnutia očnej sietnice u diabetikov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l-PL" sz="1900" dirty="0" smtClean="0"/>
              <a:t>Je účinná v komplexnej terapii  chorých na cukrovku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k-SK" sz="1900" dirty="0" smtClean="0"/>
              <a:t>Zaujímavá je </a:t>
            </a:r>
            <a:r>
              <a:rPr lang="sk-SK" sz="1900" dirty="0" err="1" smtClean="0"/>
              <a:t>spirulina</a:t>
            </a:r>
            <a:r>
              <a:rPr lang="sk-SK" sz="1900" dirty="0" smtClean="0"/>
              <a:t>  ischemickej choroby srdca, sklerózy ciev veľkého mozgu, po infarkte, porážke, na reguláciu </a:t>
            </a:r>
            <a:r>
              <a:rPr lang="sk-SK" sz="1900" dirty="0" err="1" smtClean="0"/>
              <a:t>arteriálneho</a:t>
            </a:r>
            <a:r>
              <a:rPr lang="sk-SK" sz="1900" dirty="0" smtClean="0"/>
              <a:t> tlaku u </a:t>
            </a:r>
            <a:r>
              <a:rPr lang="sk-SK" sz="1900" dirty="0" err="1" smtClean="0"/>
              <a:t>hypotonikov</a:t>
            </a:r>
            <a:r>
              <a:rPr lang="sk-SK" sz="1900" dirty="0" smtClean="0"/>
              <a:t> a </a:t>
            </a:r>
            <a:r>
              <a:rPr lang="sk-SK" sz="1900" dirty="0" err="1" smtClean="0"/>
              <a:t>hypertonikov</a:t>
            </a:r>
            <a:endParaRPr lang="sk-SK" sz="19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k-SK" sz="1900" dirty="0" smtClean="0"/>
              <a:t>Výhodne sa aplikuje pri predčasnom starnutí, na zlepšenie stavu kože, vyhladzovanie vrások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k-SK" sz="1900" dirty="0" err="1" smtClean="0"/>
              <a:t>Spirulina</a:t>
            </a:r>
            <a:r>
              <a:rPr lang="sk-SK" sz="1900" dirty="0" smtClean="0"/>
              <a:t> je vhodná na urýchlenie procesu doliečenia pri traumách a zlomeninách, na zabránenie pooperačných a post traumatických komplikácií. 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sk-SK" sz="16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sk-SK" sz="16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sk-SK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b="1" i="1" smtClean="0"/>
              <a:t>Spirulina</a:t>
            </a:r>
            <a:endParaRPr lang="sk-SK" smtClean="0"/>
          </a:p>
        </p:txBody>
      </p:sp>
      <p:pic>
        <p:nvPicPr>
          <p:cNvPr id="12291" name="Zástupný symbol obsahu 6" descr="spirulina-riasa-1808_jpg_290x600_q85.jpg"/>
          <p:cNvPicPr>
            <a:picLocks noGrp="1" noChangeAspect="1"/>
          </p:cNvPicPr>
          <p:nvPr>
            <p:ph sz="half" idx="1"/>
          </p:nvPr>
        </p:nvPicPr>
        <p:blipFill>
          <a:blip r:embed="rId2" cstate="email"/>
          <a:srcRect/>
          <a:stretch>
            <a:fillRect/>
          </a:stretch>
        </p:blipFill>
        <p:spPr>
          <a:xfrm>
            <a:off x="611188" y="2565400"/>
            <a:ext cx="3502025" cy="2619375"/>
          </a:xfrm>
        </p:spPr>
      </p:pic>
      <p:pic>
        <p:nvPicPr>
          <p:cNvPr id="12292" name="Zástupný symbol obsahu 5" descr="spirulina-riasa-1860_jpg_290x600_q85.jpg"/>
          <p:cNvPicPr>
            <a:picLocks noGrp="1" noChangeAspect="1"/>
          </p:cNvPicPr>
          <p:nvPr>
            <p:ph sz="half" idx="2"/>
          </p:nvPr>
        </p:nvPicPr>
        <p:blipFill>
          <a:blip r:embed="rId3" cstate="email"/>
          <a:srcRect/>
          <a:stretch>
            <a:fillRect/>
          </a:stretch>
        </p:blipFill>
        <p:spPr>
          <a:xfrm>
            <a:off x="5148263" y="2205038"/>
            <a:ext cx="2971800" cy="29718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b="1" smtClean="0"/>
              <a:t>Odkazy</a:t>
            </a:r>
          </a:p>
        </p:txBody>
      </p:sp>
      <p:sp>
        <p:nvSpPr>
          <p:cNvPr id="13315" name="Zástupný symbol obsahu 5"/>
          <p:cNvSpPr>
            <a:spLocks noGrp="1"/>
          </p:cNvSpPr>
          <p:nvPr>
            <p:ph idx="1"/>
          </p:nvPr>
        </p:nvSpPr>
        <p:spPr>
          <a:xfrm>
            <a:off x="457200" y="2349500"/>
            <a:ext cx="8229600" cy="3776663"/>
          </a:xfrm>
        </p:spPr>
        <p:txBody>
          <a:bodyPr/>
          <a:lstStyle/>
          <a:p>
            <a:pPr eaLnBrk="1" hangingPunct="1"/>
            <a:r>
              <a:rPr lang="sk-SK" sz="1600" smtClean="0">
                <a:hlinkClick r:id="rId2"/>
              </a:rPr>
              <a:t>http://primar.sme.sk/c/2402785/morske-riasy-hit-ci-potravina-buducnosti.html</a:t>
            </a:r>
            <a:endParaRPr lang="sk-SK" sz="1600" smtClean="0"/>
          </a:p>
          <a:p>
            <a:pPr eaLnBrk="1" hangingPunct="1"/>
            <a:r>
              <a:rPr lang="sk-SK" sz="1600" smtClean="0">
                <a:hlinkClick r:id="rId3"/>
              </a:rPr>
              <a:t>http://www.google.sk/search?hl=sk&amp;q=morske+riasy&amp;bav=on.2,or.r_gc.r_pw.r_qf.,cf.osb&amp;biw=1024&amp;bih=677&amp;um=1&amp;ie=UTF-8&amp;tbm=isch&amp;source=og&amp;sa=N&amp;tab=wi&amp;ei=8SFmT6yeE82O4gSLhtDuBw#um=1&amp;hl=sk&amp;tbm=isch&amp;sa=1&amp;q=+riasy&amp;oq=+riasy&amp;aq=f&amp;aqi=g3g-S7&amp;aql=&amp;gs_sm=3&amp;gs_upl=5848l5848l0l8906l1l1l0l0l0l0l84l84l1l1l0&amp;gs_l=img.3..0l3j0i24l7.5848l5848l0l8906</a:t>
            </a:r>
            <a:r>
              <a:rPr lang="sk-SK" sz="1600" smtClean="0">
                <a:hlinkClick r:id="rId4" action="ppaction://hlinkfile"/>
              </a:rPr>
              <a:t>l1l1l0l0l0l0l84l84l1l1l0.frgbld.&amp;pbx=1&amp;fp=1&amp;biw=1024&amp;bih=677&amp;bav=on.2,or.r_gc.r_pw.r_qf.,cf.osb&amp;cad=b</a:t>
            </a:r>
            <a:endParaRPr lang="sk-SK" sz="1600" smtClean="0"/>
          </a:p>
          <a:p>
            <a:pPr eaLnBrk="1" hangingPunct="1"/>
            <a:endParaRPr lang="sk-SK" sz="16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email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6"/>
          <p:cNvSpPr>
            <a:spLocks noGrp="1"/>
          </p:cNvSpPr>
          <p:nvPr>
            <p:ph type="title"/>
          </p:nvPr>
        </p:nvSpPr>
        <p:spPr>
          <a:xfrm>
            <a:off x="-396875" y="2924175"/>
            <a:ext cx="9540875" cy="1512888"/>
          </a:xfrm>
        </p:spPr>
        <p:txBody>
          <a:bodyPr/>
          <a:lstStyle/>
          <a:p>
            <a:pPr eaLnBrk="1" hangingPunct="1"/>
            <a:r>
              <a:rPr lang="sk-SK" smtClean="0">
                <a:solidFill>
                  <a:srgbClr val="FFFF00"/>
                </a:solidFill>
              </a:rPr>
              <a:t>Ďakujem za pozornosť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sk-SK" smtClean="0"/>
          </a:p>
        </p:txBody>
      </p:sp>
      <p:sp>
        <p:nvSpPr>
          <p:cNvPr id="15363" name="Zástupný symbol obsahu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eaLnBrk="1" hangingPunct="1"/>
            <a:endParaRPr lang="sk-SK" smtClean="0"/>
          </a:p>
        </p:txBody>
      </p:sp>
      <p:sp>
        <p:nvSpPr>
          <p:cNvPr id="15364" name="Zástupný symbol obsahu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eaLnBrk="1" hangingPunct="1"/>
            <a:endParaRPr lang="sk-SK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ctrTitle"/>
          </p:nvPr>
        </p:nvSpPr>
        <p:spPr>
          <a:xfrm>
            <a:off x="685800" y="1052513"/>
            <a:ext cx="7772400" cy="2547937"/>
          </a:xfrm>
        </p:spPr>
        <p:txBody>
          <a:bodyPr/>
          <a:lstStyle/>
          <a:p>
            <a:pPr eaLnBrk="1" hangingPunct="1"/>
            <a:r>
              <a:rPr lang="sk-SK" b="1" smtClean="0"/>
              <a:t>Morské riasy: hit či potravina budúcnosti?</a:t>
            </a:r>
            <a:br>
              <a:rPr lang="sk-SK" b="1" smtClean="0"/>
            </a:br>
            <a:endParaRPr lang="sk-SK" smtClean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 flipH="1" flipV="1">
            <a:off x="9144000" y="6858000"/>
            <a:ext cx="323850" cy="46038"/>
          </a:xfrm>
        </p:spPr>
        <p:txBody>
          <a:bodyPr rtlCol="0">
            <a:normAutofit fontScale="25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sk-SK" dirty="0">
              <a:solidFill>
                <a:schemeClr val="tx1"/>
              </a:solidFill>
            </a:endParaRPr>
          </a:p>
        </p:txBody>
      </p:sp>
      <p:pic>
        <p:nvPicPr>
          <p:cNvPr id="3076" name="Picture 2" descr="http://www.sme.sk/cdata/2402785/3412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827088" y="3284538"/>
            <a:ext cx="7672387" cy="200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sk-SK" smtClean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628775"/>
            <a:ext cx="8229600" cy="4497388"/>
          </a:xfrm>
        </p:spPr>
        <p:txBody>
          <a:bodyPr rtlCol="0">
            <a:normAutofit fontScale="55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k-SK" sz="3800" dirty="0"/>
              <a:t>Pre mnohých sú riasy ešte stále čímsi, čo rastie v akváriu alebo zaváňa exotikou spätou iba s japonskou kuchyňou a </a:t>
            </a:r>
            <a:r>
              <a:rPr lang="sk-SK" sz="3800" dirty="0" err="1" smtClean="0"/>
              <a:t>sushi</a:t>
            </a:r>
            <a:r>
              <a:rPr lang="sk-SK" sz="3800" dirty="0"/>
              <a:t>. Pritom podľa odborníkov na výživu ide o jednu z </a:t>
            </a:r>
            <a:r>
              <a:rPr lang="sk-SK" sz="3800" dirty="0" smtClean="0"/>
              <a:t>najkvalitnejších </a:t>
            </a:r>
            <a:r>
              <a:rPr lang="sk-SK" sz="3800" dirty="0"/>
              <a:t>potravín vôbec</a:t>
            </a:r>
            <a:r>
              <a:rPr lang="sk-SK" sz="3800" dirty="0" smtClean="0"/>
              <a:t>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k-SK" sz="3800" dirty="0" smtClean="0"/>
              <a:t>Pred 2000 rokmi dodávali Kórejci riasy na cisársky dvor do Číny ako lahôdku, ktorá sa patrí predložiť najčestnejším hosťom.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k-SK" sz="3800" dirty="0" smtClean="0"/>
              <a:t>Táto morská zelenina je aj podľa odborníkov na výživu ideálny doplnok potravy, dokáže rozpúšťať tuky a nahromadené hlieny v tele.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k-SK" sz="3800" dirty="0" smtClean="0"/>
              <a:t>Srdciari ocenia, že znižuje aj cholesterol, pomáha pri chudnutí, aktivizuje imunitné bunky a pôsobí proti množstvu baktérií.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k-SK" sz="3800" dirty="0" smtClean="0"/>
              <a:t>Tieto rastliny majú tiež špecifickú schopnosť viazať na seba ťažké kovy a vyčistiť organizmus od toxínov, ale aj od rádioaktívnych látok.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sk-SK" dirty="0"/>
              <a:t/>
            </a:r>
            <a:br>
              <a:rPr lang="sk-SK" dirty="0"/>
            </a:b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850" y="404813"/>
            <a:ext cx="7905750" cy="79692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k-SK" b="1" dirty="0" smtClean="0"/>
              <a:t>Prečo sú také zdravé?</a:t>
            </a:r>
            <a:r>
              <a:rPr lang="sk-SK" dirty="0" smtClean="0"/>
              <a:t/>
            </a:r>
            <a:br>
              <a:rPr lang="sk-SK" dirty="0" smtClean="0"/>
            </a:b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25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k-SK" sz="8000" dirty="0" smtClean="0"/>
              <a:t>Táto </a:t>
            </a:r>
            <a:r>
              <a:rPr lang="sk-SK" sz="8000" dirty="0"/>
              <a:t>pozoruhodná vodná tráva v sebe zachytáva takmer 60 </a:t>
            </a:r>
            <a:r>
              <a:rPr lang="sk-SK" sz="8000" dirty="0" err="1"/>
              <a:t>mikro</a:t>
            </a:r>
            <a:r>
              <a:rPr lang="sk-SK" sz="8000" dirty="0"/>
              <a:t>- a </a:t>
            </a:r>
            <a:r>
              <a:rPr lang="sk-SK" sz="8000" dirty="0" err="1"/>
              <a:t>makroprvkov</a:t>
            </a:r>
            <a:r>
              <a:rPr lang="sk-SK" sz="8000" dirty="0"/>
              <a:t>, minerálnych látok a vitamínov z morských vôd a oceánov. Riasy sú bohaté predovšetkým na vitamíny B, dôležitý je najmä vitamín B12, vitamín C, ktorý sa však v sušenom stave stráca, vitamín D, E a K</a:t>
            </a:r>
            <a:r>
              <a:rPr lang="sk-SK" sz="8000" dirty="0" smtClean="0"/>
              <a:t>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k-SK" sz="8000" dirty="0" smtClean="0"/>
              <a:t> </a:t>
            </a:r>
            <a:r>
              <a:rPr lang="sk-SK" sz="8000" dirty="0"/>
              <a:t>Riasy sú tiež zásobárňou bielkovín, obsahujú až o 25 percent viac bielkovín ako kravské mlieko. </a:t>
            </a:r>
            <a:endParaRPr lang="sk-SK" sz="80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k-SK" sz="8000" dirty="0" smtClean="0"/>
              <a:t>Z </a:t>
            </a:r>
            <a:r>
              <a:rPr lang="sk-SK" sz="8000" dirty="0"/>
              <a:t>minerálov obsahujú vápnik, železo, draslík, magnézium a veľké množstvo jódu.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k-SK" sz="8000" dirty="0"/>
              <a:t>Napriek tomu, že tieto morské rastliny dokážu z vody mora vstrebávať množstvo minerálov, neviažu na seba škodlivé látky tak ako ryby. Tam, kde je stupeň znečistenia vody vysoký, riasy jednoducho prestávajú rásť.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k-SK" sz="8000" dirty="0"/>
              <a:t>V krajinách, kde sú po stáročia pravidelnou súčasťou jedálneho lístka, teda v Japonsku, Číne a Kórei, sa takmer nevyskytujú niektoré druhy rakoviny. Aj krvácanie do mozgu a vysoký krvný tlak tu ako príčina smrti bývajú veľmi zriedkavé.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sk-SK" sz="7400" dirty="0"/>
              <a:t/>
            </a:r>
            <a:br>
              <a:rPr lang="sk-SK" sz="7400" dirty="0"/>
            </a:br>
            <a:r>
              <a:rPr lang="sk-SK" dirty="0"/>
              <a:t/>
            </a:r>
            <a:br>
              <a:rPr lang="sk-SK" dirty="0"/>
            </a:b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k-SK" b="1" dirty="0" smtClean="0"/>
              <a:t>Riasy ako súčasť výživových doplnkov</a:t>
            </a:r>
            <a:endParaRPr lang="sk-SK" b="1" dirty="0"/>
          </a:p>
        </p:txBody>
      </p:sp>
      <p:sp>
        <p:nvSpPr>
          <p:cNvPr id="6147" name="Zástupný symbol obsahu 3"/>
          <p:cNvSpPr>
            <a:spLocks noGrp="1"/>
          </p:cNvSpPr>
          <p:nvPr>
            <p:ph sz="half" idx="2"/>
          </p:nvPr>
        </p:nvSpPr>
        <p:spPr>
          <a:xfrm>
            <a:off x="4572000" y="1844675"/>
            <a:ext cx="4114800" cy="4281488"/>
          </a:xfrm>
        </p:spPr>
        <p:txBody>
          <a:bodyPr/>
          <a:lstStyle/>
          <a:p>
            <a:pPr eaLnBrk="1" hangingPunct="1"/>
            <a:r>
              <a:rPr lang="sk-SK" smtClean="0"/>
              <a:t>Sila mora pre zvýšenie našej</a:t>
            </a:r>
            <a:r>
              <a:rPr lang="sk-SK" b="1" smtClean="0"/>
              <a:t> imunity</a:t>
            </a:r>
            <a:r>
              <a:rPr lang="sk-SK" smtClean="0"/>
              <a:t> </a:t>
            </a:r>
            <a:br>
              <a:rPr lang="sk-SK" smtClean="0"/>
            </a:br>
            <a:r>
              <a:rPr lang="sk-SK" smtClean="0"/>
              <a:t>vďaka UMI sú výnimočné prínosy oceánskej pokladu Fucoidan k dispozícii každému.</a:t>
            </a:r>
          </a:p>
        </p:txBody>
      </p:sp>
      <p:pic>
        <p:nvPicPr>
          <p:cNvPr id="6148" name="Picture 1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email"/>
          <a:srcRect/>
          <a:stretch>
            <a:fillRect/>
          </a:stretch>
        </p:blipFill>
        <p:spPr>
          <a:xfrm>
            <a:off x="900113" y="1989138"/>
            <a:ext cx="3257550" cy="3376612"/>
          </a:xfrm>
        </p:spPr>
      </p:pic>
      <p:sp>
        <p:nvSpPr>
          <p:cNvPr id="6149" name="Obdĺžnik 5"/>
          <p:cNvSpPr>
            <a:spLocks noChangeArrowheads="1"/>
          </p:cNvSpPr>
          <p:nvPr/>
        </p:nvSpPr>
        <p:spPr bwMode="auto">
          <a:xfrm rot="10800000" flipV="1">
            <a:off x="755650" y="1427163"/>
            <a:ext cx="338455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b="1">
                <a:latin typeface="Calibri" pitchFamily="34" charset="0"/>
              </a:rPr>
              <a:t>Agel UMI - Imunita z morskej riasy</a:t>
            </a:r>
            <a:endParaRPr lang="sk-SK" b="1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b="1" smtClean="0"/>
              <a:t>Fucoidan</a:t>
            </a:r>
          </a:p>
        </p:txBody>
      </p:sp>
      <p:pic>
        <p:nvPicPr>
          <p:cNvPr id="7171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email"/>
          <a:srcRect/>
          <a:stretch>
            <a:fillRect/>
          </a:stretch>
        </p:blipFill>
        <p:spPr>
          <a:xfrm>
            <a:off x="1000125" y="1600200"/>
            <a:ext cx="2952750" cy="4525963"/>
          </a:xfrm>
        </p:spPr>
      </p:pic>
      <p:sp>
        <p:nvSpPr>
          <p:cNvPr id="7172" name="Zástupný symbol obsahu 1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eaLnBrk="1" hangingPunct="1"/>
            <a:r>
              <a:rPr lang="sk-SK" sz="2000" b="1" smtClean="0"/>
              <a:t>Fucoidan</a:t>
            </a:r>
            <a:r>
              <a:rPr lang="sk-SK" sz="2000" smtClean="0"/>
              <a:t> , jeden z najúžasnejších objavov v oblasti zdravej výživy z konca minulého tisícročia, ktorý dnes začínajú objavovať milióny ľudí. </a:t>
            </a:r>
          </a:p>
          <a:p>
            <a:pPr eaLnBrk="1" hangingPunct="1"/>
            <a:r>
              <a:rPr lang="sk-SK" sz="2000" smtClean="0"/>
              <a:t>táto látka je základom </a:t>
            </a:r>
            <a:r>
              <a:rPr lang="sk-SK" sz="2000" b="1" smtClean="0"/>
              <a:t>UMI.</a:t>
            </a:r>
            <a:r>
              <a:rPr lang="sk-SK" sz="2000" smtClean="0"/>
              <a:t> Prímorské a ostrovné národy severného tichomoria už po stáročia považujú hnedú morskú riasu, ktorá je bohatá na </a:t>
            </a:r>
            <a:r>
              <a:rPr lang="sk-SK" sz="2000" b="1" smtClean="0"/>
              <a:t>Fucoidan</a:t>
            </a:r>
            <a:r>
              <a:rPr lang="sk-SK" sz="2000" smtClean="0"/>
              <a:t> , za základ zdravej potravy a dožívajú sa vysokého veku.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sk-SK" smtClean="0"/>
          </a:p>
        </p:txBody>
      </p:sp>
      <p:sp>
        <p:nvSpPr>
          <p:cNvPr id="6" name="Zástupný symbol obsahu 5"/>
          <p:cNvSpPr>
            <a:spLocks noGrp="1"/>
          </p:cNvSpPr>
          <p:nvPr>
            <p:ph sz="half" idx="1"/>
          </p:nvPr>
        </p:nvSpPr>
        <p:spPr>
          <a:xfrm flipH="1">
            <a:off x="4495800" y="1628775"/>
            <a:ext cx="4037013" cy="4497388"/>
          </a:xfrm>
        </p:spPr>
        <p:txBody>
          <a:bodyPr rtlCol="0">
            <a:normAutofit fontScale="77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k-SK" sz="2600" b="1" dirty="0" err="1" smtClean="0"/>
              <a:t>Fucoidan</a:t>
            </a:r>
            <a:r>
              <a:rPr lang="sk-SK" sz="2600" b="1" dirty="0" smtClean="0"/>
              <a:t> </a:t>
            </a:r>
            <a:r>
              <a:rPr lang="sk-SK" sz="2600" dirty="0" smtClean="0"/>
              <a:t>má pozitívny vplyv na celkové zdravie, lebo ochraňuje telo od vonkajších útokov.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k-SK" sz="2600" dirty="0" smtClean="0"/>
              <a:t>Okrem iného podporuje správnu funkciu a tvorbu bielych krviniek v tele,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k-SK" sz="2600" dirty="0" smtClean="0"/>
              <a:t>Ďalej pomáha obnovovať zdravé bunky a tkanivá, pomáha udržovať normálny tok krvi a kardiovaskulárne funkcie, a tým podporuje obehový systém a funkcie orgánov.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k-SK" sz="2600" dirty="0" smtClean="0"/>
              <a:t> Pomáha pri udržaní nádorového bujnenia pod kontrolou a môže spôsobiť sebazničenie nádorových buniek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sk-SK" dirty="0"/>
          </a:p>
        </p:txBody>
      </p:sp>
      <p:pic>
        <p:nvPicPr>
          <p:cNvPr id="8196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email"/>
          <a:srcRect/>
          <a:stretch>
            <a:fillRect/>
          </a:stretch>
        </p:blipFill>
        <p:spPr>
          <a:xfrm>
            <a:off x="323850" y="1557338"/>
            <a:ext cx="4076700" cy="439261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sz="3600" b="1" smtClean="0"/>
              <a:t>Riasy majú byť energetickým zdrojom budúcnosti</a:t>
            </a:r>
            <a:endParaRPr lang="sk-SK" sz="3600" smtClean="0"/>
          </a:p>
        </p:txBody>
      </p:sp>
      <p:sp>
        <p:nvSpPr>
          <p:cNvPr id="8" name="Zástupný symbol obsahu 7"/>
          <p:cNvSpPr>
            <a:spLocks noGrp="1"/>
          </p:cNvSpPr>
          <p:nvPr>
            <p:ph idx="1"/>
          </p:nvPr>
        </p:nvSpPr>
        <p:spPr/>
        <p:txBody>
          <a:bodyPr rtlCol="0">
            <a:normAutofit fontScale="25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sk-SK" sz="8000" b="1" dirty="0" smtClean="0"/>
              <a:t>         Perspektíva </a:t>
            </a:r>
            <a:r>
              <a:rPr lang="sk-SK" sz="8000" b="1" dirty="0"/>
              <a:t>z mora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k-SK" sz="7200" dirty="0"/>
              <a:t>Tento problém prakticky riešia riasy. </a:t>
            </a:r>
            <a:endParaRPr lang="sk-SK" sz="72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k-SK" sz="7200" dirty="0" smtClean="0"/>
              <a:t>Na </a:t>
            </a:r>
            <a:r>
              <a:rPr lang="sk-SK" sz="7200" dirty="0"/>
              <a:t>rozdiel od poľnohospodárskych plodín nepotrebujú vôbec produktívnu pôdu, alebo dobrú pôdu, ktorá je normálne využívaná pre </a:t>
            </a:r>
            <a:r>
              <a:rPr lang="sk-SK" sz="7200" dirty="0" smtClean="0"/>
              <a:t>potraviny</a:t>
            </a:r>
            <a:endParaRPr lang="sk-SK" sz="7200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k-SK" sz="7200" dirty="0"/>
              <a:t>Riasy rastú najlepšie v morskej vode – jej zásoby sú prakticky neobmedzené. Niektorým typom mimoriadne prospieva znečistená morská voda, v ktorej sú schopné rásť exponenciálne.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k-SK" sz="7200" dirty="0" smtClean="0"/>
              <a:t>Na </a:t>
            </a:r>
            <a:r>
              <a:rPr lang="sk-SK" sz="7200" dirty="0"/>
              <a:t>znečistených miestach v mori existuje fenomén, ktorý nastáva prirodzene, nazývaný </a:t>
            </a:r>
            <a:r>
              <a:rPr lang="sk-SK" sz="7200" dirty="0" err="1"/>
              <a:t>eutrofizácia</a:t>
            </a:r>
            <a:r>
              <a:rPr lang="sk-SK" sz="7200" dirty="0"/>
              <a:t>, čo znamená že je tam nadmerný rast rias. Práve preto, že znečistená voda prináša riasam dodatočnú výživu a preto môžu exponenciálne rásť</a:t>
            </a:r>
            <a:r>
              <a:rPr lang="sk-SK" sz="7200" dirty="0" smtClean="0"/>
              <a:t>.</a:t>
            </a:r>
            <a:endParaRPr lang="sk-SK" sz="7200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k-SK" sz="7200" dirty="0"/>
              <a:t>To by sa dalo využiť priemyselne na pestovanie rias ako zdroja </a:t>
            </a:r>
            <a:r>
              <a:rPr lang="sk-SK" sz="7200" dirty="0" err="1"/>
              <a:t>bioenergie</a:t>
            </a:r>
            <a:r>
              <a:rPr lang="sk-SK" sz="7200" dirty="0"/>
              <a:t>. Znečistená morská voda by sa k nim privádzala potrubím. Riasy by rástli v transparentných plastových nádržiach a vznikal by takzvaný </a:t>
            </a:r>
            <a:r>
              <a:rPr lang="sk-SK" sz="7200" dirty="0" err="1"/>
              <a:t>bioreaktor</a:t>
            </a:r>
            <a:r>
              <a:rPr lang="sk-SK" sz="7200" dirty="0"/>
              <a:t> – znečistenie z vody by bolo absorbované riasami ako hnojivo a voda by sa mohla vracať do mora čistejšia</a:t>
            </a:r>
            <a:r>
              <a:rPr lang="sk-SK" sz="7200" dirty="0" smtClean="0"/>
              <a:t>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k-SK" sz="7200" dirty="0" smtClean="0"/>
              <a:t> </a:t>
            </a:r>
            <a:r>
              <a:rPr lang="sk-SK" sz="7200" dirty="0"/>
              <a:t>Riasy bude možné použiť na výrobu </a:t>
            </a:r>
            <a:r>
              <a:rPr lang="sk-SK" sz="7200" dirty="0" err="1"/>
              <a:t>biopalív</a:t>
            </a:r>
            <a:r>
              <a:rPr lang="sk-SK" sz="7200" dirty="0"/>
              <a:t>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k-SK" sz="7200" dirty="0" smtClean="0"/>
              <a:t>Bezprostredným </a:t>
            </a:r>
            <a:r>
              <a:rPr lang="sk-SK" sz="7200" dirty="0"/>
              <a:t>vplyvom na životné prostredie teda bude vyčistenie </a:t>
            </a:r>
            <a:r>
              <a:rPr lang="sk-SK" sz="7200" dirty="0" smtClean="0"/>
              <a:t>vody.</a:t>
            </a:r>
            <a:endParaRPr lang="sk-SK" sz="7200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k-SK" sz="7200" dirty="0"/>
              <a:t>Riasy možno pestovať v otvorených nádržiach, alebo uzavretých </a:t>
            </a:r>
            <a:r>
              <a:rPr lang="sk-SK" sz="7200" dirty="0" err="1"/>
              <a:t>bioreaktoroch</a:t>
            </a:r>
            <a:r>
              <a:rPr lang="sk-SK" sz="7200" dirty="0"/>
              <a:t>. Tie možno umiestňovať kdekoľvek na neproduktívnu pôdu, napríklad na púšte.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sk-SK" sz="7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b="1" smtClean="0"/>
              <a:t>Riasy ako potrava kozmonautov</a:t>
            </a:r>
          </a:p>
        </p:txBody>
      </p:sp>
      <p:sp>
        <p:nvSpPr>
          <p:cNvPr id="10243" name="Zástupný symbol obsahu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eaLnBrk="1" hangingPunct="1"/>
            <a:r>
              <a:rPr lang="sk-SK" sz="2000" smtClean="0"/>
              <a:t>Oddelenie: Zelené riasy</a:t>
            </a:r>
          </a:p>
          <a:p>
            <a:pPr eaLnBrk="1" hangingPunct="1"/>
            <a:r>
              <a:rPr lang="sk-SK" sz="2000" smtClean="0"/>
              <a:t>Trieda: Vlastné zelené riasy</a:t>
            </a:r>
          </a:p>
          <a:p>
            <a:pPr eaLnBrk="1" hangingPunct="1"/>
            <a:r>
              <a:rPr lang="sk-SK" sz="2000" smtClean="0"/>
              <a:t>Chlorela: patrí medzi najmenšie zelené riasy. Jej stielka je bunkového typu. Často vytvára kolónie.</a:t>
            </a:r>
          </a:p>
          <a:p>
            <a:pPr eaLnBrk="1" hangingPunct="1"/>
            <a:r>
              <a:rPr lang="sk-SK" sz="2000" smtClean="0"/>
              <a:t> Jej význam pravdepodobne vzrastie až v budúcnosti, pretože sa ukazuje ako výborný zdroj potravy pre kozmonautov v prípade dlhších letov.</a:t>
            </a:r>
          </a:p>
          <a:p>
            <a:pPr eaLnBrk="1" hangingPunct="1"/>
            <a:r>
              <a:rPr lang="sk-SK" sz="2000" smtClean="0"/>
              <a:t> Je nenáročná na živiny a pomerne rýchlo vytvára veľké množstvo biomasy.</a:t>
            </a:r>
          </a:p>
        </p:txBody>
      </p:sp>
      <p:pic>
        <p:nvPicPr>
          <p:cNvPr id="10244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email"/>
          <a:srcRect/>
          <a:stretch>
            <a:fillRect/>
          </a:stretch>
        </p:blipFill>
        <p:spPr>
          <a:xfrm>
            <a:off x="4795838" y="2349500"/>
            <a:ext cx="3267075" cy="264318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243</TotalTime>
  <Words>485</Words>
  <Application>Microsoft Office PowerPoint</Application>
  <PresentationFormat>Prezentácia na obrazovke (4:3)</PresentationFormat>
  <Paragraphs>59</Paragraphs>
  <Slides>14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2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14</vt:i4>
      </vt:variant>
    </vt:vector>
  </HeadingPairs>
  <TitlesOfParts>
    <vt:vector size="17" baseType="lpstr">
      <vt:lpstr>Arial</vt:lpstr>
      <vt:lpstr>Calibri</vt:lpstr>
      <vt:lpstr>Motív Office</vt:lpstr>
      <vt:lpstr>Riasy ako potrava budúcnosti , súčasť výživových doplnkov, výživa kozmonautov chorých ľudí , ako biomasa ,krmivo  pre živočíchy</vt:lpstr>
      <vt:lpstr>Morské riasy: hit či potravina budúcnosti? </vt:lpstr>
      <vt:lpstr>Snímka 3</vt:lpstr>
      <vt:lpstr>Prečo sú také zdravé? </vt:lpstr>
      <vt:lpstr>Riasy ako súčasť výživových doplnkov</vt:lpstr>
      <vt:lpstr>Fucoidan</vt:lpstr>
      <vt:lpstr>Snímka 7</vt:lpstr>
      <vt:lpstr>Riasy majú byť energetickým zdrojom budúcnosti</vt:lpstr>
      <vt:lpstr>Riasy ako potrava kozmonautov</vt:lpstr>
      <vt:lpstr>Riasy ako potrava pre chorých ľudí</vt:lpstr>
      <vt:lpstr>Spirulina</vt:lpstr>
      <vt:lpstr>Odkazy</vt:lpstr>
      <vt:lpstr>Ďakujem za pozornosť</vt:lpstr>
      <vt:lpstr>Snímka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Morské riasy: hit či potravina budúcnosti?</dc:title>
  <dc:creator>test</dc:creator>
  <cp:lastModifiedBy>lenovo_ntb</cp:lastModifiedBy>
  <cp:revision>27</cp:revision>
  <dcterms:created xsi:type="dcterms:W3CDTF">2012-03-08T16:27:48Z</dcterms:created>
  <dcterms:modified xsi:type="dcterms:W3CDTF">2012-04-09T06:54:28Z</dcterms:modified>
</cp:coreProperties>
</file>