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7" r:id="rId5"/>
    <p:sldId id="265" r:id="rId6"/>
    <p:sldId id="264" r:id="rId7"/>
    <p:sldId id="263" r:id="rId8"/>
    <p:sldId id="261" r:id="rId9"/>
    <p:sldId id="262" r:id="rId10"/>
    <p:sldId id="260" r:id="rId11"/>
    <p:sldId id="258" r:id="rId12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743071-7831-4BD3-954E-458081A06B2F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F296A1-0390-4B1B-A58E-0DF7B6B9D4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8419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k-SK" smtClean="0"/>
              <a:t>Zdroj potravy aj pre cloveka.</a:t>
            </a:r>
          </a:p>
        </p:txBody>
      </p:sp>
      <p:sp>
        <p:nvSpPr>
          <p:cNvPr id="17412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EC55E-EEF8-46A1-BDE0-87F5F0BA49C9}" type="slidenum">
              <a:rPr lang="sk-SK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k-SK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F469F01B-37AB-4652-BA45-978764E97662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EBAEF8B-7D7F-4270-B327-8F9BC6A8280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003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418ED-F259-4E1F-A4F9-C0FE8FAB7EEB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BD900-9D7B-418B-95C4-B434563B71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526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A8CC-48A1-402A-96B5-B3C1332D8E4D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26F23-0B2C-4407-916B-590BE3BAEE2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587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19E54-48FF-4FF8-A365-9AE40B0A2B99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25BE5-6A9C-4452-ADAD-3769A8FEB33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324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2CFBC-FD67-4701-B259-45D4B87E391B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5E881-B6B1-4F7B-A6BC-91A966AA434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814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A1672-A625-4A89-BEF6-4A8A3D86B300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CAB13-C633-4E6E-BD2A-D7025437966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601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59748-4630-4D7C-80D8-DEC686186907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8D327-9644-4869-A352-4A87DCA1D2B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932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8D5F-5733-4D6B-9177-DC2291C8C03A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ECBE5-F2A7-4E83-AEE6-93BCE5410B2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227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0E32-48A9-4556-A11B-35E90BE5CB56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068F1-B40A-4908-8F74-724D563B571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290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5E29F-3623-44A4-BD85-D74C771CFEE0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0C317-07DE-4C63-ADFF-15FC0C6DBF6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892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B37EB-DDD3-4B10-9F33-2124DAAD51F8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DFBE5-61AC-4220-AE29-7AEEA39431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17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štýly predlohy textu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44C045-DD5F-4DC1-9E9F-6728B7F8ACBE}" type="datetimeFigureOut">
              <a:rPr lang="sk-SK"/>
              <a:pPr>
                <a:defRPr/>
              </a:pPr>
              <a:t>22. 3. 2012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428308-9784-4B29-A922-9C346949FB6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8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u7DMETFPpN8" TargetMode="External"/><Relationship Id="rId3" Type="http://schemas.openxmlformats.org/officeDocument/2006/relationships/hyperlink" Target="http://www.gasbb.sk/sekcie/profesory/sanderova/Biologia1rocnikGymn-cast04.pdf" TargetMode="External"/><Relationship Id="rId7" Type="http://schemas.openxmlformats.org/officeDocument/2006/relationships/hyperlink" Target="http://referaty.atlas.sk/prirodne_vedy/biologia_a_geologia/44201/" TargetMode="External"/><Relationship Id="rId2" Type="http://schemas.openxmlformats.org/officeDocument/2006/relationships/hyperlink" Target="http://referaty.atlas.sk/prirodne_vedy/biologia_a_geologia/20260/?page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Northern_kelp_crab" TargetMode="External"/><Relationship Id="rId11" Type="http://schemas.openxmlformats.org/officeDocument/2006/relationships/hyperlink" Target="http://www.google.sk/search?tbm=isch&amp;hl=sk&amp;source=hp&amp;biw=1366&amp;bih=622&amp;q=riasy&amp;gbv=2&amp;oq=riasy&amp;aq=f&amp;aqi=g3g-S7&amp;aql=&amp;gs_l=img.3..0l3j0i24l7.888l2974l0l3820l7l7l1l0l0l0l98l518l6l6l0.frgbld." TargetMode="External"/><Relationship Id="rId5" Type="http://schemas.openxmlformats.org/officeDocument/2006/relationships/hyperlink" Target="http://www.youtube.com/watch?v=4h2gklnQDtM" TargetMode="External"/><Relationship Id="rId10" Type="http://schemas.openxmlformats.org/officeDocument/2006/relationships/hyperlink" Target="http://www.google.sk/imgres?q=riasy&amp;hl=sk&amp;biw=1366&amp;bih=622&amp;gbv=2&amp;tbm=isch&amp;tbnid=7EtpgpJQPMsqUM:&amp;imgrefurl=http://www.zdravysvet.sk/kategoria/biopotraviny/riasy/&amp;docid=Qw7wwo8qPasATM&amp;imgurl=http://www.zdravysvet.sk/upload/ftp_client/mix/riasa.jpg&amp;w=500&amp;h=375&amp;ei=v1ZrT4W7B9DEsgb-54WTAg&amp;zoom=1&amp;iact=rc&amp;dur=298&amp;sig=118298738742674135052&amp;page=2&amp;tbnh=130&amp;tbnw=174&amp;start=21&amp;ndsp=25&amp;ved=1t:429,r:2,s:21&amp;tx=69&amp;ty=84" TargetMode="External"/><Relationship Id="rId4" Type="http://schemas.openxmlformats.org/officeDocument/2006/relationships/hyperlink" Target="http://www.youtube.com/watch?v=ZQb9ZFWfNZE&amp;feature=related" TargetMode="External"/><Relationship Id="rId9" Type="http://schemas.openxmlformats.org/officeDocument/2006/relationships/hyperlink" Target="http://www.google.sk/imgres?q=riasy&amp;hl=sk&amp;biw=1366&amp;bih=622&amp;gbv=2&amp;tbm=isch&amp;tbnid=X76wC1YuFXet7M:&amp;imgrefurl=http://www.akva.sk/riasa-menom-zabi-vlas-t1448.html&amp;docid=G4I9Fhw6znj11M&amp;imgurl=http://www.akva.sk/gallery/marlo-a1265/zaby-vlas-2-i1928.jpg&amp;w=400&amp;h=300&amp;ei=v1ZrT4W7B9DEsgb-54WTAg&amp;zoom=1&amp;iact=rc&amp;dur=202&amp;sig=118298738742674135052&amp;page=1&amp;tbnh=116&amp;tbnw=153&amp;start=0&amp;ndsp=21&amp;ved=1t:429,r:9,s:0&amp;tx=79&amp;ty=36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youtube.com/watch?v=4h2gklnQD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7DMETFPpN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ZQb9ZFWfNZE&amp;feature=relat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4733925" y="2420938"/>
            <a:ext cx="3313113" cy="21605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k-SK" smtClean="0"/>
              <a:t>Riasy ako indikátory životného prostredia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4733925" y="4652963"/>
            <a:ext cx="3309938" cy="10287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sk-SK" sz="2000" smtClean="0"/>
              <a:t>Martina Sopkovičová</a:t>
            </a:r>
          </a:p>
          <a:p>
            <a:pPr eaLnBrk="1" hangingPunct="1"/>
            <a:r>
              <a:rPr lang="sk-SK" sz="2000" smtClean="0"/>
              <a:t>Simona Starinská</a:t>
            </a:r>
          </a:p>
          <a:p>
            <a:pPr eaLnBrk="1" hangingPunct="1"/>
            <a:r>
              <a:rPr lang="sk-SK" sz="2000" smtClean="0"/>
              <a:t>Sexta A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817562"/>
          </a:xfrm>
        </p:spPr>
        <p:txBody>
          <a:bodyPr/>
          <a:lstStyle/>
          <a:p>
            <a:pPr eaLnBrk="1" hangingPunct="1"/>
            <a:r>
              <a:rPr lang="sk-SK" sz="3600" smtClean="0"/>
              <a:t>Zdroje</a:t>
            </a:r>
          </a:p>
        </p:txBody>
      </p:sp>
      <p:sp>
        <p:nvSpPr>
          <p:cNvPr id="14339" name="Zástupný symbol obsahu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037" cy="3987800"/>
          </a:xfrm>
        </p:spPr>
        <p:txBody>
          <a:bodyPr/>
          <a:lstStyle/>
          <a:p>
            <a:pPr eaLnBrk="1" hangingPunct="1"/>
            <a:r>
              <a:rPr lang="sk-SK" sz="1400" dirty="0" smtClean="0">
                <a:hlinkClick r:id="rId2"/>
              </a:rPr>
              <a:t>http://referaty.atlas.sk/prirodne_vedy/biologia_a_geologia/20260/?page=1</a:t>
            </a:r>
            <a:endParaRPr lang="sk-SK" sz="1400" dirty="0" smtClean="0"/>
          </a:p>
          <a:p>
            <a:pPr eaLnBrk="1" hangingPunct="1"/>
            <a:r>
              <a:rPr lang="sk-SK" sz="1400" dirty="0" smtClean="0">
                <a:hlinkClick r:id="rId3"/>
              </a:rPr>
              <a:t>http://www.gasbb.sk/sekcie/profesory/sanderova/Biologia1rocnikGymn-cast04.pdf</a:t>
            </a:r>
            <a:endParaRPr lang="sk-SK" sz="1400" dirty="0" smtClean="0"/>
          </a:p>
          <a:p>
            <a:pPr eaLnBrk="1" hangingPunct="1"/>
            <a:r>
              <a:rPr lang="sk-SK" sz="1400" dirty="0" smtClean="0">
                <a:hlinkClick r:id="rId4"/>
              </a:rPr>
              <a:t>http://www.youtube.com/watch?v=ZQb9ZFWfNZE&amp;feature=related</a:t>
            </a:r>
            <a:endParaRPr lang="sk-SK" sz="1400" dirty="0" smtClean="0"/>
          </a:p>
          <a:p>
            <a:pPr eaLnBrk="1" hangingPunct="1"/>
            <a:r>
              <a:rPr lang="sk-SK" sz="1400" dirty="0" smtClean="0">
                <a:hlinkClick r:id="rId5"/>
              </a:rPr>
              <a:t>http://www.youtube.com/watch?v=4h2gklnQDtM</a:t>
            </a:r>
            <a:endParaRPr lang="sk-SK" sz="1400" dirty="0" smtClean="0"/>
          </a:p>
          <a:p>
            <a:pPr eaLnBrk="1" hangingPunct="1"/>
            <a:r>
              <a:rPr lang="sk-SK" sz="1400" dirty="0" smtClean="0">
                <a:hlinkClick r:id="rId6"/>
              </a:rPr>
              <a:t>http://en.wikipedia.org/wiki/Northern_kelp_crab</a:t>
            </a:r>
            <a:endParaRPr lang="sk-SK" sz="1400" dirty="0" smtClean="0"/>
          </a:p>
          <a:p>
            <a:pPr eaLnBrk="1" hangingPunct="1"/>
            <a:r>
              <a:rPr lang="sk-SK" sz="1400" dirty="0" smtClean="0">
                <a:hlinkClick r:id="rId7"/>
              </a:rPr>
              <a:t>http://referaty.atlas.sk/prirodne_vedy/biologia_a_geologia/44201/</a:t>
            </a:r>
            <a:endParaRPr lang="sk-SK" sz="1400" dirty="0" smtClean="0"/>
          </a:p>
          <a:p>
            <a:pPr eaLnBrk="1" hangingPunct="1"/>
            <a:r>
              <a:rPr lang="sk-SK" sz="1400" dirty="0" smtClean="0">
                <a:hlinkClick r:id="rId8"/>
              </a:rPr>
              <a:t>http://www.youtube.com/watch?v=u7DMETFPpN8</a:t>
            </a:r>
            <a:endParaRPr lang="sk-SK" sz="1400" dirty="0" smtClean="0"/>
          </a:p>
          <a:p>
            <a:pPr eaLnBrk="1" hangingPunct="1"/>
            <a:r>
              <a:rPr lang="sk-SK" sz="1400" dirty="0" smtClean="0">
                <a:hlinkClick r:id="rId9"/>
              </a:rPr>
              <a:t>http</a:t>
            </a:r>
            <a:endParaRPr lang="sk-SK" sz="1400" dirty="0"/>
          </a:p>
          <a:p>
            <a:pPr eaLnBrk="1" hangingPunct="1"/>
            <a:r>
              <a:rPr lang="sk-SK" sz="1400" dirty="0" smtClean="0">
                <a:hlinkClick r:id="rId10"/>
              </a:rPr>
              <a:t>http</a:t>
            </a:r>
            <a:endParaRPr lang="sk-SK" sz="1400" dirty="0" smtClean="0"/>
          </a:p>
          <a:p>
            <a:pPr eaLnBrk="1" hangingPunct="1"/>
            <a:r>
              <a:rPr lang="sk-SK" sz="1400" dirty="0" smtClean="0">
                <a:hlinkClick r:id="rId11"/>
              </a:rPr>
              <a:t>http</a:t>
            </a:r>
            <a:r>
              <a:rPr lang="sk-SK" sz="1400" dirty="0" smtClean="0"/>
              <a:t>://www.google.sk/search?tbm=isch&amp;hl=sk&amp;source=hp&amp;biw=1366&amp;bih=622&amp;q=riasy&amp;gbv=2&amp;oq=riasy&amp;aq=f&amp;aqi=g3g-S7&amp;aql=&amp;gs_l=img.3..0l3j0i24l7.888l2974l0l3820l7l7l1l0l0l0l98l518l6l6l0.frgbld.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3"/>
          <p:cNvSpPr>
            <a:spLocks noGrp="1"/>
          </p:cNvSpPr>
          <p:nvPr>
            <p:ph type="title"/>
          </p:nvPr>
        </p:nvSpPr>
        <p:spPr>
          <a:xfrm>
            <a:off x="107950" y="5373688"/>
            <a:ext cx="7024688" cy="1143000"/>
          </a:xfrm>
        </p:spPr>
        <p:txBody>
          <a:bodyPr/>
          <a:lstStyle/>
          <a:p>
            <a:pPr eaLnBrk="1" hangingPunct="1">
              <a:defRPr/>
            </a:pPr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Ďakujeme za pozornosť </a:t>
            </a:r>
          </a:p>
        </p:txBody>
      </p:sp>
      <p:sp>
        <p:nvSpPr>
          <p:cNvPr id="15363" name="Zástupný symbol obsahu 2"/>
          <p:cNvSpPr>
            <a:spLocks noGrp="1"/>
          </p:cNvSpPr>
          <p:nvPr>
            <p:ph idx="4294967295"/>
          </p:nvPr>
        </p:nvSpPr>
        <p:spPr>
          <a:xfrm>
            <a:off x="0" y="2324100"/>
            <a:ext cx="6777038" cy="3508375"/>
          </a:xfrm>
        </p:spPr>
        <p:txBody>
          <a:bodyPr/>
          <a:lstStyle/>
          <a:p>
            <a:pPr eaLnBrk="1" hangingPunct="1"/>
            <a:endParaRPr lang="sk-SK" smtClean="0"/>
          </a:p>
          <a:p>
            <a:pPr eaLnBrk="1" hangingPunct="1"/>
            <a:endParaRPr lang="sk-SK" smtClean="0"/>
          </a:p>
          <a:p>
            <a:pPr eaLnBrk="1" hangingPunct="1"/>
            <a:endParaRPr lang="sk-SK" smtClean="0"/>
          </a:p>
          <a:p>
            <a:pPr eaLnBrk="1" hangingPunct="1"/>
            <a:endParaRPr lang="sk-SK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600" smtClean="0"/>
              <a:t>Obsah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2200" smtClean="0"/>
              <a:t>Riasy v ich prirodzenom prostredí</a:t>
            </a:r>
          </a:p>
          <a:p>
            <a:pPr eaLnBrk="1" hangingPunct="1"/>
            <a:r>
              <a:rPr lang="sk-SK" sz="2200" smtClean="0"/>
              <a:t>Výskyt rias</a:t>
            </a:r>
          </a:p>
          <a:p>
            <a:pPr eaLnBrk="1" hangingPunct="1"/>
            <a:r>
              <a:rPr lang="sk-SK" sz="2200" smtClean="0"/>
              <a:t>Význam rias v prostredí</a:t>
            </a:r>
          </a:p>
          <a:p>
            <a:pPr eaLnBrk="1" hangingPunct="1"/>
            <a:r>
              <a:rPr lang="sk-SK" sz="2200" smtClean="0"/>
              <a:t>Prečo sú riasy indikátormi životného prostredia?</a:t>
            </a:r>
          </a:p>
          <a:p>
            <a:pPr eaLnBrk="1" hangingPunct="1"/>
            <a:r>
              <a:rPr lang="sk-SK" sz="2200" smtClean="0"/>
              <a:t>Riasy v symbióze s koralmi</a:t>
            </a:r>
          </a:p>
          <a:p>
            <a:pPr eaLnBrk="1" hangingPunct="1"/>
            <a:r>
              <a:rPr lang="sk-SK" sz="2200" smtClean="0"/>
              <a:t>Zdroje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Riasy v ich prirodzenom prostredí</a:t>
            </a:r>
            <a:endParaRPr lang="sk-SK" dirty="0"/>
          </a:p>
        </p:txBody>
      </p:sp>
      <p:sp>
        <p:nvSpPr>
          <p:cNvPr id="717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2200" smtClean="0"/>
              <a:t>Riasy sú vodné rastliny, žijúce prevažne v slaných vodách (až 90% flóry v moriach tvoria riasy)</a:t>
            </a:r>
          </a:p>
          <a:p>
            <a:pPr eaLnBrk="1" hangingPunct="1"/>
            <a:r>
              <a:rPr lang="sk-SK" sz="2200" smtClean="0"/>
              <a:t>Majú schopnosť adaptácie na rôzne ekologické podmienky (intenzita a kvalita slnečného svetla, množstvo oxidu uhličitého a minerálnych solí), preto ich môžeme nájsť aj na snehu a ľade, či v teplých prameňoch</a:t>
            </a:r>
          </a:p>
          <a:p>
            <a:pPr eaLnBrk="1" hangingPunct="1"/>
            <a:endParaRPr lang="sk-SK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17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295275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Výskyt rias</a:t>
            </a:r>
          </a:p>
        </p:txBody>
      </p:sp>
      <p:sp>
        <p:nvSpPr>
          <p:cNvPr id="8195" name="Zástupný symbol obsahu 18"/>
          <p:cNvSpPr>
            <a:spLocks noGrp="1"/>
          </p:cNvSpPr>
          <p:nvPr>
            <p:ph sz="quarter" idx="13"/>
          </p:nvPr>
        </p:nvSpPr>
        <p:spPr>
          <a:xfrm>
            <a:off x="1116013" y="4724400"/>
            <a:ext cx="3419475" cy="3494088"/>
          </a:xfrm>
        </p:spPr>
        <p:txBody>
          <a:bodyPr/>
          <a:lstStyle/>
          <a:p>
            <a:pPr eaLnBrk="1" hangingPunct="1"/>
            <a:r>
              <a:rPr lang="sk-SK" sz="2200" smtClean="0"/>
              <a:t>Chaluha bublinatá (</a:t>
            </a:r>
            <a:r>
              <a:rPr lang="sk-SK" sz="2200" i="1" smtClean="0"/>
              <a:t>Fucus vesiculosus</a:t>
            </a:r>
            <a:r>
              <a:rPr lang="sk-SK" sz="2200" smtClean="0"/>
              <a:t>)</a:t>
            </a:r>
          </a:p>
          <a:p>
            <a:pPr eaLnBrk="1" hangingPunct="1"/>
            <a:endParaRPr lang="sk-SK" smtClean="0"/>
          </a:p>
        </p:txBody>
      </p:sp>
      <p:sp>
        <p:nvSpPr>
          <p:cNvPr id="20" name="Zástupný symbol obsahu 19"/>
          <p:cNvSpPr>
            <a:spLocks noGrp="1"/>
          </p:cNvSpPr>
          <p:nvPr>
            <p:ph sz="quarter" idx="14"/>
          </p:nvPr>
        </p:nvSpPr>
        <p:spPr>
          <a:xfrm>
            <a:off x="4716463" y="1484313"/>
            <a:ext cx="3419475" cy="5005387"/>
          </a:xfrm>
        </p:spPr>
        <p:txBody>
          <a:bodyPr rtlCol="0">
            <a:normAutofit fontScale="92500" lnSpcReduction="100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dirty="0"/>
              <a:t>Morské druhy sú prisadnuté alebo voľne plávajú v planktóne. Niektoré rastú priamo na povrchu tiel iných rastlín </a:t>
            </a:r>
            <a:r>
              <a:rPr lang="pl-PL" dirty="0"/>
              <a:t>a živočíchov. Ich veľkosť je rozmanitá, od drobných jednobunkových </a:t>
            </a:r>
            <a:r>
              <a:rPr lang="pl-PL" b="1" dirty="0"/>
              <a:t>rozsievok </a:t>
            </a:r>
            <a:r>
              <a:rPr lang="pl-PL" dirty="0"/>
              <a:t>po </a:t>
            </a:r>
            <a:r>
              <a:rPr lang="sk-SK" dirty="0"/>
              <a:t>makroskopické </a:t>
            </a:r>
            <a:r>
              <a:rPr lang="sk-SK" b="1" dirty="0"/>
              <a:t>chaluhy</a:t>
            </a:r>
            <a:r>
              <a:rPr lang="sk-SK" dirty="0"/>
              <a:t>, ktoré môžu dosahovať dĺžku okolo 100 metrov.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sk-SK" dirty="0"/>
          </a:p>
        </p:txBody>
      </p:sp>
      <p:pic>
        <p:nvPicPr>
          <p:cNvPr id="24" name="Zástupný symbol obsah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3456384" cy="25972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400" smtClean="0">
                <a:solidFill>
                  <a:schemeClr val="tx2"/>
                </a:solidFill>
              </a:rPr>
              <a:t>              </a:t>
            </a:r>
            <a:r>
              <a:rPr lang="sk-SK" sz="2800" smtClean="0">
                <a:solidFill>
                  <a:schemeClr val="tx2"/>
                </a:solidFill>
              </a:rPr>
              <a:t/>
            </a:r>
            <a:br>
              <a:rPr lang="sk-SK" sz="2800" smtClean="0">
                <a:solidFill>
                  <a:schemeClr val="tx2"/>
                </a:solidFill>
              </a:rPr>
            </a:br>
            <a:endParaRPr lang="sk-SK" sz="2800" smtClean="0">
              <a:solidFill>
                <a:schemeClr val="tx2"/>
              </a:solidFill>
            </a:endParaRPr>
          </a:p>
        </p:txBody>
      </p:sp>
      <p:sp>
        <p:nvSpPr>
          <p:cNvPr id="9219" name="BlokTextu 5"/>
          <p:cNvSpPr txBox="1">
            <a:spLocks noChangeArrowheads="1"/>
          </p:cNvSpPr>
          <p:nvPr/>
        </p:nvSpPr>
        <p:spPr bwMode="auto">
          <a:xfrm>
            <a:off x="833438" y="5962650"/>
            <a:ext cx="77771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sk-SK"/>
              <a:t>                    </a:t>
            </a:r>
          </a:p>
        </p:txBody>
      </p:sp>
      <p:sp>
        <p:nvSpPr>
          <p:cNvPr id="9220" name="BlokTextu 8"/>
          <p:cNvSpPr txBox="1">
            <a:spLocks noChangeArrowheads="1"/>
          </p:cNvSpPr>
          <p:nvPr/>
        </p:nvSpPr>
        <p:spPr bwMode="auto">
          <a:xfrm>
            <a:off x="829455" y="5822950"/>
            <a:ext cx="7591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eaLnBrk="1" hangingPunct="1"/>
            <a:r>
              <a:rPr lang="sk-SK" dirty="0">
                <a:hlinkClick r:id="rId2"/>
              </a:rPr>
              <a:t>http</a:t>
            </a:r>
            <a:r>
              <a:rPr lang="sk-SK" dirty="0"/>
              <a:t>://</a:t>
            </a:r>
            <a:r>
              <a:rPr lang="sk-SK" sz="2000" dirty="0"/>
              <a:t>www.youtube.com/watch?v=4h2gklnQDtM</a:t>
            </a:r>
            <a:endParaRPr lang="sk-SK" dirty="0"/>
          </a:p>
        </p:txBody>
      </p:sp>
      <p:pic>
        <p:nvPicPr>
          <p:cNvPr id="11" name="Zástupný symbol obsahu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33" y="548681"/>
            <a:ext cx="3684206" cy="2763154"/>
          </a:xfrm>
          <a:effectLst>
            <a:softEdge rad="112500"/>
          </a:effectLst>
        </p:spPr>
      </p:pic>
      <p:pic>
        <p:nvPicPr>
          <p:cNvPr id="12" name="Obrázok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665" y="2132856"/>
            <a:ext cx="3451324" cy="22994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Obrázok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85" y="3548705"/>
            <a:ext cx="3655053" cy="20932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042988" y="620713"/>
            <a:ext cx="7024687" cy="1143000"/>
          </a:xfrm>
        </p:spPr>
        <p:txBody>
          <a:bodyPr/>
          <a:lstStyle/>
          <a:p>
            <a:pPr eaLnBrk="1" hangingPunct="1"/>
            <a:r>
              <a:rPr lang="sk-SK" sz="3600" smtClean="0"/>
              <a:t>Význam rias v prostredí</a:t>
            </a:r>
          </a:p>
        </p:txBody>
      </p:sp>
      <p:sp>
        <p:nvSpPr>
          <p:cNvPr id="10243" name="Zástupný symbol obsahu 2"/>
          <p:cNvSpPr>
            <a:spLocks noGrp="1"/>
          </p:cNvSpPr>
          <p:nvPr>
            <p:ph idx="1"/>
          </p:nvPr>
        </p:nvSpPr>
        <p:spPr>
          <a:xfrm>
            <a:off x="1042988" y="1844675"/>
            <a:ext cx="6777037" cy="3987800"/>
          </a:xfrm>
        </p:spPr>
        <p:txBody>
          <a:bodyPr/>
          <a:lstStyle/>
          <a:p>
            <a:pPr eaLnBrk="1" hangingPunct="1"/>
            <a:r>
              <a:rPr lang="sk-SK" sz="2100" dirty="0" smtClean="0"/>
              <a:t>predstavujú základný článok v potravových reťazcoch morského ekosystému. Sú dôležitým </a:t>
            </a:r>
            <a:r>
              <a:rPr lang="sk-SK" sz="2100" b="1" dirty="0" smtClean="0"/>
              <a:t>zdrojom potravy </a:t>
            </a:r>
            <a:r>
              <a:rPr lang="sk-SK" sz="2100" dirty="0" smtClean="0"/>
              <a:t>pre morské živočíchy. Okrem toho obohacujú vodu o kyslík a slúžia aj ako </a:t>
            </a:r>
            <a:r>
              <a:rPr lang="sk-SK" sz="2100" b="1" dirty="0" smtClean="0"/>
              <a:t>úkryt</a:t>
            </a:r>
            <a:r>
              <a:rPr lang="sk-SK" sz="2100" dirty="0" smtClean="0"/>
              <a:t>.</a:t>
            </a:r>
          </a:p>
          <a:p>
            <a:pPr eaLnBrk="1" hangingPunct="1"/>
            <a:r>
              <a:rPr lang="sk-SK" sz="2100" dirty="0" smtClean="0">
                <a:hlinkClick r:id="rId3"/>
              </a:rPr>
              <a:t>http://www.youtube.com/watch?v=u7DMETFPpN8</a:t>
            </a:r>
            <a:endParaRPr lang="sk-SK" sz="2100" dirty="0" smtClean="0"/>
          </a:p>
          <a:p>
            <a:pPr eaLnBrk="1" hangingPunct="1"/>
            <a:r>
              <a:rPr lang="sk-SK" sz="2100" i="1" dirty="0" smtClean="0"/>
              <a:t>Najväčšou morskou riasou na Zemi, známou z chladných vôd Tichého oceánu, je </a:t>
            </a:r>
            <a:r>
              <a:rPr lang="sk-SK" sz="2100" b="1" i="1" dirty="0" err="1" smtClean="0"/>
              <a:t>Macrocystis</a:t>
            </a:r>
            <a:r>
              <a:rPr lang="sk-SK" sz="2100" b="1" i="1" dirty="0" smtClean="0"/>
              <a:t> </a:t>
            </a:r>
            <a:r>
              <a:rPr lang="sk-SK" sz="2100" b="1" i="1" dirty="0" err="1" smtClean="0"/>
              <a:t>pyrifera</a:t>
            </a:r>
            <a:r>
              <a:rPr lang="sk-SK" sz="2100" b="1" i="1" dirty="0" smtClean="0"/>
              <a:t>. </a:t>
            </a:r>
            <a:r>
              <a:rPr lang="sk-SK" sz="2100" i="1" dirty="0" smtClean="0"/>
              <a:t>V priaznivých podmienkach rastie rýchlosťou 50 – 60 cm za deň.</a:t>
            </a:r>
          </a:p>
          <a:p>
            <a:pPr eaLnBrk="1" hangingPunct="1"/>
            <a:r>
              <a:rPr lang="sk-SK" sz="2100" dirty="0" smtClean="0">
                <a:hlinkClick r:id="rId4"/>
              </a:rPr>
              <a:t>http://www.youtube.com/watch?v=ZQb9ZFWfNZE&amp;feature=related</a:t>
            </a:r>
            <a:endParaRPr lang="sk-SK" sz="2100" dirty="0" smtClean="0"/>
          </a:p>
          <a:p>
            <a:pPr eaLnBrk="1" hangingPunct="1"/>
            <a:endParaRPr lang="sk-SK" sz="2100" dirty="0" smtClean="0"/>
          </a:p>
          <a:p>
            <a:pPr eaLnBrk="1" hangingPunct="1"/>
            <a:endParaRPr lang="sk-SK" sz="2100" dirty="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/>
              <a:t>Prečo sú riasy indikátormi životného prostredia?</a:t>
            </a:r>
            <a:endParaRPr lang="sk-SK" dirty="0"/>
          </a:p>
        </p:txBody>
      </p:sp>
      <p:sp>
        <p:nvSpPr>
          <p:cNvPr id="1126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z="2200" smtClean="0"/>
              <a:t>Indikátor = ukazovaťeľ</a:t>
            </a:r>
          </a:p>
          <a:p>
            <a:pPr eaLnBrk="1" hangingPunct="1"/>
            <a:r>
              <a:rPr lang="sk-SK" sz="2200" smtClean="0"/>
              <a:t>vyžadujú pre svoj život dostatok svetla, preto sú rozšírené najmä v čistých pobrežných vodách alebo plávajú blízko pri hladine </a:t>
            </a:r>
          </a:p>
          <a:p>
            <a:pPr eaLnBrk="1" hangingPunct="1"/>
            <a:r>
              <a:rPr lang="sk-SK" sz="2200" smtClean="0"/>
              <a:t>riasy sú veľmi citlivé aj na malé množstvo železa, a preto podľa nich môžeme určiť typ vodného bazénu</a:t>
            </a:r>
          </a:p>
          <a:p>
            <a:pPr eaLnBrk="1" hangingPunct="1"/>
            <a:endParaRPr lang="sk-SK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889000"/>
          </a:xfrm>
        </p:spPr>
        <p:txBody>
          <a:bodyPr/>
          <a:lstStyle/>
          <a:p>
            <a:pPr eaLnBrk="1" hangingPunct="1"/>
            <a:r>
              <a:rPr lang="sk-SK" sz="3600" smtClean="0"/>
              <a:t>Riasy v symbióze s koralmi</a:t>
            </a:r>
          </a:p>
        </p:txBody>
      </p:sp>
      <p:sp>
        <p:nvSpPr>
          <p:cNvPr id="12291" name="Zástupný symbol obsahu 2"/>
          <p:cNvSpPr>
            <a:spLocks noGrp="1"/>
          </p:cNvSpPr>
          <p:nvPr>
            <p:ph idx="1"/>
          </p:nvPr>
        </p:nvSpPr>
        <p:spPr>
          <a:xfrm>
            <a:off x="1042988" y="1916113"/>
            <a:ext cx="6777037" cy="3868737"/>
          </a:xfrm>
        </p:spPr>
        <p:txBody>
          <a:bodyPr/>
          <a:lstStyle/>
          <a:p>
            <a:pPr eaLnBrk="1" hangingPunct="1"/>
            <a:r>
              <a:rPr lang="sk-SK" sz="2200" smtClean="0"/>
              <a:t>Koraly sú živé organizmy tvorené vápencom</a:t>
            </a:r>
          </a:p>
          <a:p>
            <a:pPr eaLnBrk="1" hangingPunct="1"/>
            <a:r>
              <a:rPr lang="sk-SK" sz="2200" smtClean="0"/>
              <a:t>V poslednom období dochádza k „vybieľovaniu“ koralových útesov. Niektoré útesy strácajú svoje prekrásne farby a nadobúdajú mŕtvolne bielu farbu. V septembri 1987 sa potápači pri brehoch Portorika namiesto do krištáľovo čistej vody ponorili do žltohnedých mračien, ktoré boli výsledkom narušenej symbiózy koralov a určitých morských rias.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46037"/>
          </a:xfrm>
        </p:spPr>
        <p:txBody>
          <a:bodyPr/>
          <a:lstStyle/>
          <a:p>
            <a:pPr eaLnBrk="1" hangingPunct="1"/>
            <a:endParaRPr lang="sk-SK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2988" y="1916113"/>
            <a:ext cx="6777037" cy="3508375"/>
          </a:xfrm>
        </p:spPr>
        <p:txBody>
          <a:bodyPr rtlCol="0">
            <a:normAutofit fontScale="925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sk-SK" dirty="0"/>
              <a:t>Predpokladá sa, že tieto riasy podporujú vývin a rast koralových polypov </a:t>
            </a:r>
            <a:r>
              <a:rPr lang="sk-SK" dirty="0" smtClean="0"/>
              <a:t>a pri </a:t>
            </a:r>
            <a:r>
              <a:rPr lang="sk-SK" dirty="0"/>
              <a:t>produkcii vápenca, ktorý tvorí samotné útesy. Potápači teda vplávali do oblakov rias, uvoľnených z koralov, vznášajúcich sa voľne vo vode, keď bol ich životne dôležitý vzťah s polypmi vážne narušený. Za hlavnú príčinu tohto narušenia symbiózy koralov a rias vedci považujú nárasty teplôt morskej </a:t>
            </a:r>
            <a:r>
              <a:rPr lang="sk-SK" dirty="0" smtClean="0"/>
              <a:t>vody(globálne otepľovanie).</a:t>
            </a:r>
            <a:endParaRPr lang="sk-SK" i="1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sk-SK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374</TotalTime>
  <Words>443</Words>
  <Application>Microsoft Office PowerPoint</Application>
  <PresentationFormat>Prezentácia na obrazovke (4:3)</PresentationFormat>
  <Paragraphs>49</Paragraphs>
  <Slides>11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Century Gothic</vt:lpstr>
      <vt:lpstr>Arial</vt:lpstr>
      <vt:lpstr>Wingdings 2</vt:lpstr>
      <vt:lpstr>Calibri</vt:lpstr>
      <vt:lpstr>Austin</vt:lpstr>
      <vt:lpstr>Riasy ako indikátory životného prostredia</vt:lpstr>
      <vt:lpstr>Obsah</vt:lpstr>
      <vt:lpstr>Riasy v ich prirodzenom prostredí</vt:lpstr>
      <vt:lpstr>Výskyt rias</vt:lpstr>
      <vt:lpstr>               </vt:lpstr>
      <vt:lpstr>Význam rias v prostredí</vt:lpstr>
      <vt:lpstr>Prečo sú riasy indikátormi životného prostredia?</vt:lpstr>
      <vt:lpstr>Riasy v symbióze s koralmi</vt:lpstr>
      <vt:lpstr>Prezentácia programu PowerPoint</vt:lpstr>
      <vt:lpstr>Zdroje</vt:lpstr>
      <vt:lpstr>Ďakujeme za pozornosť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Riasy ako indikátory životného prostredia</dc:title>
  <dc:creator>Sima</dc:creator>
  <cp:lastModifiedBy>Sima</cp:lastModifiedBy>
  <cp:revision>20</cp:revision>
  <dcterms:created xsi:type="dcterms:W3CDTF">2012-03-11T15:11:20Z</dcterms:created>
  <dcterms:modified xsi:type="dcterms:W3CDTF">2012-03-22T16:55:28Z</dcterms:modified>
</cp:coreProperties>
</file>