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DD5BB-0B58-4611-B086-4B7032CF6B82}" type="datetimeFigureOut">
              <a:rPr lang="sk-SK" smtClean="0"/>
              <a:pPr/>
              <a:t>18. 3. 2012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2632A-C2C4-47E7-B401-58D95336D91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DD5BB-0B58-4611-B086-4B7032CF6B82}" type="datetimeFigureOut">
              <a:rPr lang="sk-SK" smtClean="0"/>
              <a:pPr/>
              <a:t>18. 3. 2012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2632A-C2C4-47E7-B401-58D95336D91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DD5BB-0B58-4611-B086-4B7032CF6B82}" type="datetimeFigureOut">
              <a:rPr lang="sk-SK" smtClean="0"/>
              <a:pPr/>
              <a:t>18. 3. 2012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2632A-C2C4-47E7-B401-58D95336D91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DD5BB-0B58-4611-B086-4B7032CF6B82}" type="datetimeFigureOut">
              <a:rPr lang="sk-SK" smtClean="0"/>
              <a:pPr/>
              <a:t>18. 3. 2012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2632A-C2C4-47E7-B401-58D95336D91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DD5BB-0B58-4611-B086-4B7032CF6B82}" type="datetimeFigureOut">
              <a:rPr lang="sk-SK" smtClean="0"/>
              <a:pPr/>
              <a:t>18. 3. 2012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2632A-C2C4-47E7-B401-58D95336D91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DD5BB-0B58-4611-B086-4B7032CF6B82}" type="datetimeFigureOut">
              <a:rPr lang="sk-SK" smtClean="0"/>
              <a:pPr/>
              <a:t>18. 3. 2012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2632A-C2C4-47E7-B401-58D95336D91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DD5BB-0B58-4611-B086-4B7032CF6B82}" type="datetimeFigureOut">
              <a:rPr lang="sk-SK" smtClean="0"/>
              <a:pPr/>
              <a:t>18. 3. 2012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2632A-C2C4-47E7-B401-58D95336D91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DD5BB-0B58-4611-B086-4B7032CF6B82}" type="datetimeFigureOut">
              <a:rPr lang="sk-SK" smtClean="0"/>
              <a:pPr/>
              <a:t>18. 3. 2012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2632A-C2C4-47E7-B401-58D95336D91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DD5BB-0B58-4611-B086-4B7032CF6B82}" type="datetimeFigureOut">
              <a:rPr lang="sk-SK" smtClean="0"/>
              <a:pPr/>
              <a:t>18. 3. 2012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2632A-C2C4-47E7-B401-58D95336D91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DD5BB-0B58-4611-B086-4B7032CF6B82}" type="datetimeFigureOut">
              <a:rPr lang="sk-SK" smtClean="0"/>
              <a:pPr/>
              <a:t>18. 3. 2012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2632A-C2C4-47E7-B401-58D95336D91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DD5BB-0B58-4611-B086-4B7032CF6B82}" type="datetimeFigureOut">
              <a:rPr lang="sk-SK" smtClean="0"/>
              <a:pPr/>
              <a:t>18. 3. 2012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2632A-C2C4-47E7-B401-58D95336D91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DD5BB-0B58-4611-B086-4B7032CF6B82}" type="datetimeFigureOut">
              <a:rPr lang="sk-SK" smtClean="0"/>
              <a:pPr/>
              <a:t>18. 3. 2012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2632A-C2C4-47E7-B401-58D95336D912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ladyvedec.sk/archiv/archiv-siesteho-cisla/131-meteojavy.html" TargetMode="External"/><Relationship Id="rId7" Type="http://schemas.openxmlformats.org/officeDocument/2006/relationships/hyperlink" Target="http://www.google.sk/imgres?q=kame%C5%88+vo+vode&amp;um=1&amp;hl=sk&amp;biw=1280&amp;bih=642&amp;tbm=isch&amp;tbnid=Ux4LAmoN_uDN8M:&amp;imgrefurl=http://www.zoznamtovaru.sk/tapety/9172299/&amp;docid=-dZnUoD3IqA90M&amp;imgurl=http://img.zoznamtovaru.sk/direct/iR/importprodukt-orig/df9/df97d3b589e1064dbecec12e5ae6fe45.jpg&amp;w=424&amp;h=283&amp;ei=FZJXT5aOCuPm4QSUroy0Dw&amp;zoom=1&amp;iact=rc&amp;dur=247&amp;sig=108237548356850892498&amp;page=1&amp;tbnh=141&amp;tbnw=182&amp;start=0&amp;ndsp=17&amp;ved=1t:429,r:13,s:0&amp;tx=111&amp;ty=52" TargetMode="External"/><Relationship Id="rId2" Type="http://schemas.openxmlformats.org/officeDocument/2006/relationships/hyperlink" Target="http://www.bioweb.genezis.eu/?cat=1&amp;file=sinic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sk/imgres?q=sinice&amp;um=1&amp;hl=sk&amp;biw=1280&amp;bih=642&amp;tbm=isch&amp;tbnid=tif3owXVkJbVxM:&amp;imgrefurl=http://botany.natur.cuni.cz/algo/diplomky.html&amp;docid=yoP_SUhufrACFM&amp;imgurl=http://botany.natur.cuni.cz/algo/images/dp/6-puda.jpg&amp;w=500&amp;h=375&amp;ei=-5FXT86HAcL_4QTFptjfDw&amp;zoom=1&amp;iact=rc&amp;dur=325&amp;sig=108237548356850892498&amp;page=2&amp;tbnh=139&amp;tbnw=186&amp;start=18&amp;ndsp=20&amp;ved=1t:429,r:12,s:18&amp;tx=97&amp;ty=78" TargetMode="External"/><Relationship Id="rId5" Type="http://schemas.openxmlformats.org/officeDocument/2006/relationships/hyperlink" Target="http://www.google.sk/imgres?q=sneh&amp;um=1&amp;hl=sk&amp;biw=1280&amp;bih=642&amp;tbm=isch&amp;tbnid=wuCbpKlMKtrb0M:&amp;imgrefurl=http://hiking.sk/hk/ga/10861/tecuci_sneh.html&amp;docid=wRD-YTcHh1qOLM&amp;imgurl=http://hiking.sk/dev/gallery/photos/1ece3f39c05f3ade3eda78c7378510ca.jpg&amp;w=738&amp;h=415&amp;ei=2JFXT6a8LZT74QSl9JHUDw&amp;zoom=1&amp;iact=rc&amp;dur=269&amp;sig=108237548356850892498&amp;page=1&amp;tbnh=89&amp;tbnw=159&amp;start=0&amp;ndsp=18&amp;ved=1t:429,r:8,s:0&amp;tx=86&amp;ty=18" TargetMode="External"/><Relationship Id="rId4" Type="http://schemas.openxmlformats.org/officeDocument/2006/relationships/hyperlink" Target="http://sinice.webnode.sk/eutrofizacia/vodny-kvet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1916832"/>
            <a:ext cx="7772400" cy="1470025"/>
          </a:xfrm>
        </p:spPr>
        <p:txBody>
          <a:bodyPr/>
          <a:lstStyle/>
          <a:p>
            <a:r>
              <a:rPr lang="sk-SK" dirty="0" smtClean="0">
                <a:latin typeface="Californian FB" pitchFamily="18" charset="0"/>
              </a:rPr>
              <a:t>Riasy a sinice ako kozmopolitné organizmy</a:t>
            </a:r>
            <a:endParaRPr lang="sk-SK" dirty="0">
              <a:latin typeface="Californian FB" pitchFamily="18" charset="0"/>
            </a:endParaRPr>
          </a:p>
        </p:txBody>
      </p:sp>
      <p:sp>
        <p:nvSpPr>
          <p:cNvPr id="4" name="BlokTextu 3"/>
          <p:cNvSpPr txBox="1"/>
          <p:nvPr/>
        </p:nvSpPr>
        <p:spPr>
          <a:xfrm>
            <a:off x="179512" y="6021288"/>
            <a:ext cx="4283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>
                <a:latin typeface="Californian FB" pitchFamily="18" charset="0"/>
              </a:rPr>
              <a:t>Gymnázium, Javorová 16</a:t>
            </a:r>
          </a:p>
          <a:p>
            <a:r>
              <a:rPr lang="sk-SK" dirty="0" smtClean="0">
                <a:latin typeface="Californian FB" pitchFamily="18" charset="0"/>
              </a:rPr>
              <a:t>Spišská Nová Ves</a:t>
            </a:r>
            <a:endParaRPr lang="sk-SK" dirty="0">
              <a:latin typeface="Californian FB" pitchFamily="18" charset="0"/>
            </a:endParaRPr>
          </a:p>
        </p:txBody>
      </p:sp>
      <p:sp>
        <p:nvSpPr>
          <p:cNvPr id="5" name="BlokTextu 4"/>
          <p:cNvSpPr txBox="1"/>
          <p:nvPr/>
        </p:nvSpPr>
        <p:spPr>
          <a:xfrm>
            <a:off x="7164288" y="6021288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>
                <a:latin typeface="Californian FB" pitchFamily="18" charset="0"/>
              </a:rPr>
              <a:t>Katarína </a:t>
            </a:r>
            <a:r>
              <a:rPr lang="sk-SK" dirty="0" err="1" smtClean="0">
                <a:latin typeface="Californian FB" pitchFamily="18" charset="0"/>
              </a:rPr>
              <a:t>Ballová</a:t>
            </a:r>
            <a:r>
              <a:rPr lang="sk-SK" dirty="0" smtClean="0">
                <a:latin typeface="Californian FB" pitchFamily="18" charset="0"/>
              </a:rPr>
              <a:t/>
            </a:r>
            <a:br>
              <a:rPr lang="sk-SK" dirty="0" smtClean="0">
                <a:latin typeface="Californian FB" pitchFamily="18" charset="0"/>
              </a:rPr>
            </a:br>
            <a:r>
              <a:rPr lang="sk-SK" dirty="0" smtClean="0">
                <a:latin typeface="Californian FB" pitchFamily="18" charset="0"/>
              </a:rPr>
              <a:t>Patrícia </a:t>
            </a:r>
            <a:r>
              <a:rPr lang="sk-SK" dirty="0" err="1" smtClean="0">
                <a:latin typeface="Californian FB" pitchFamily="18" charset="0"/>
              </a:rPr>
              <a:t>Ondrová</a:t>
            </a:r>
            <a:endParaRPr lang="sk-SK" dirty="0">
              <a:latin typeface="Californian FB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Vláknité sinice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sk-SK" sz="2800" dirty="0" smtClean="0">
                <a:latin typeface="Californian FB" pitchFamily="18" charset="0"/>
              </a:rPr>
              <a:t>Obrastajú v čistých vodách kamene a iný ponorený podklad </a:t>
            </a:r>
          </a:p>
          <a:p>
            <a:pPr>
              <a:buFont typeface="Wingdings" pitchFamily="2" charset="2"/>
              <a:buChar char="Ø"/>
            </a:pPr>
            <a:r>
              <a:rPr lang="sk-SK" sz="2800" dirty="0" smtClean="0">
                <a:latin typeface="Californian FB" pitchFamily="18" charset="0"/>
              </a:rPr>
              <a:t>Niektoré druhy prerastajú až pod povrch kameňov a skál, ktoré sú ponorené, alebo len príležitostne zmáčané</a:t>
            </a:r>
          </a:p>
          <a:p>
            <a:endParaRPr lang="sk-SK" dirty="0"/>
          </a:p>
        </p:txBody>
      </p:sp>
      <p:pic>
        <p:nvPicPr>
          <p:cNvPr id="4" name="Obrázok 3" descr="kame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63888" y="3789040"/>
            <a:ext cx="4038600" cy="2695575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4208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k-SK" dirty="0" smtClean="0">
                <a:latin typeface="Californian FB" pitchFamily="18" charset="0"/>
              </a:rPr>
              <a:t>Ďakujeme za pozornosť a strávený čas</a:t>
            </a:r>
            <a:endParaRPr lang="sk-SK" dirty="0">
              <a:latin typeface="Californian FB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k-SK" dirty="0" smtClean="0">
                <a:latin typeface="Californian FB" pitchFamily="18" charset="0"/>
              </a:rPr>
              <a:t>Zdroje</a:t>
            </a:r>
            <a:endParaRPr lang="sk-SK" dirty="0">
              <a:latin typeface="Californian FB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sk-SK" sz="3400" dirty="0" smtClean="0">
                <a:hlinkClick r:id="rId2"/>
              </a:rPr>
              <a:t>http://www.bioweb.genezis.eu/?cat=1&amp;file=sinice</a:t>
            </a:r>
            <a:endParaRPr lang="sk-SK" sz="3400" dirty="0" smtClean="0"/>
          </a:p>
          <a:p>
            <a:pPr>
              <a:buNone/>
            </a:pPr>
            <a:r>
              <a:rPr lang="sk-SK" sz="3400" dirty="0" smtClean="0">
                <a:hlinkClick r:id="rId3"/>
              </a:rPr>
              <a:t>http://www.mladyvedec.sk/archiv/archiv-siesteho-cisla/131-meteojavy.html</a:t>
            </a:r>
            <a:endParaRPr lang="sk-SK" sz="3400" dirty="0" smtClean="0"/>
          </a:p>
          <a:p>
            <a:pPr>
              <a:buNone/>
            </a:pPr>
            <a:r>
              <a:rPr lang="sk-SK" sz="3400" dirty="0" smtClean="0">
                <a:hlinkClick r:id="rId4"/>
              </a:rPr>
              <a:t>http://sinice.webnode.sk/eutrofizacia/vodny-kvet/</a:t>
            </a:r>
            <a:endParaRPr lang="sk-SK" sz="3400" dirty="0" smtClean="0"/>
          </a:p>
          <a:p>
            <a:pPr>
              <a:buNone/>
            </a:pPr>
            <a:r>
              <a:rPr lang="sk-SK" sz="3400" dirty="0" smtClean="0">
                <a:hlinkClick r:id="rId5"/>
              </a:rPr>
              <a:t>http://www.google.sk/imgres?q=sneh&amp;um=1&amp;hl=sk&amp;biw=1280&amp;bih=642&amp;tbm=isch&amp;tbnid=wuCbpKlMKtrb0M:&amp;imgrefurl=http://hiking.sk/hk/ga/10861/tecuci_sneh.html&amp;docid=wRD-YTcHh1qOLM&amp;imgurl=http://hiking.sk/dev/gallery/photos/1ece3f39c05f3ade3eda78c7378510ca.jpg&amp;w=738&amp;h=415&amp;ei=2JFXT6a8LZT74QSl9JHUDw&amp;zoom=1&amp;iact=rc&amp;dur=269&amp;sig=108237548356850892498&amp;page=1&amp;tbnh=89&amp;tbnw=159&amp;start=0&amp;ndsp=18&amp;ved=1t:429,r:8,s:0&amp;tx=86&amp;ty=18</a:t>
            </a:r>
            <a:endParaRPr lang="sk-SK" sz="3400" dirty="0" smtClean="0"/>
          </a:p>
          <a:p>
            <a:pPr>
              <a:buNone/>
            </a:pPr>
            <a:r>
              <a:rPr lang="sk-SK" sz="3400" dirty="0" smtClean="0">
                <a:hlinkClick r:id="rId6"/>
              </a:rPr>
              <a:t>http://www.google.sk/imgres?q=sinice&amp;um=1&amp;hl=sk&amp;biw=1280&amp;bih=642&amp;tbm=isch&amp;tbnid=tif3owXVkJbVxM:&amp;imgrefurl=http://botany.natur.cuni.cz/algo/diplomky.html&amp;docid=yoP_SUhufrACFM&amp;imgurl=http://botany.natur.cuni.cz/algo/images/dp/6-puda.jpg&amp;w=500&amp;h=375&amp;ei=-5FXT86HAcL_4QTFptjfDw&amp;zoom=1&amp;iact=rc&amp;dur=325&amp;sig=108237548356850892498&amp;page=2&amp;tbnh=139&amp;tbnw=186&amp;start=18&amp;ndsp=20&amp;ved=1t:429,r:12,s:18&amp;tx=97&amp;ty=78</a:t>
            </a:r>
            <a:endParaRPr lang="sk-SK" sz="3400" dirty="0" smtClean="0"/>
          </a:p>
          <a:p>
            <a:pPr>
              <a:buNone/>
            </a:pPr>
            <a:r>
              <a:rPr lang="sk-SK" sz="3400" dirty="0" smtClean="0">
                <a:hlinkClick r:id="rId7"/>
              </a:rPr>
              <a:t>http://www.google.sk/imgres?q=kame%C5%88+vo+vode&amp;um=1&amp;hl=sk&amp;biw=1280&amp;bih=642&amp;tbm=isch&amp;tbnid=Ux4LAmoN_uDN8M:&amp;imgrefurl=http://www.zoznamtovaru.sk/tapety/9172299/&amp;docid=-dZnUoD3IqA90M&amp;imgurl=http://img.zoznamtovaru.sk/direct/iR/importprodukt-orig/df9/df97d3b589e1064dbecec12e5ae6fe45.jpg&amp;w=424&amp;h=283&amp;ei=FZJXT5aOCuPm4QSUroy0Dw&amp;zoom=1&amp;iact=rc&amp;dur=247&amp;sig=108237548356850892498&amp;page=1&amp;tbnh=141&amp;tbnw=182&amp;start=0&amp;ndsp=17&amp;ved=1t:429,r:13,s:0&amp;tx=111&amp;ty=52</a:t>
            </a:r>
            <a:endParaRPr lang="sk-SK" sz="3400" dirty="0" smtClean="0"/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endParaRPr lang="sk-SK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61206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k-SK" dirty="0" smtClean="0">
                <a:latin typeface="Californian FB" pitchFamily="18" charset="0"/>
              </a:rPr>
              <a:t>	Riasy </a:t>
            </a:r>
            <a:r>
              <a:rPr lang="sk-SK" dirty="0" smtClean="0">
                <a:latin typeface="Californian FB" pitchFamily="18" charset="0"/>
              </a:rPr>
              <a:t>a sinice </a:t>
            </a:r>
            <a:r>
              <a:rPr lang="sk-SK" dirty="0" smtClean="0">
                <a:latin typeface="Californian FB" pitchFamily="18" charset="0"/>
              </a:rPr>
              <a:t>sú kozmopolitné organizmy. To znamená, že sa vyskytujú všade okolo nás a sú dôležité pre náš život.</a:t>
            </a:r>
          </a:p>
          <a:p>
            <a:pPr>
              <a:buNone/>
            </a:pPr>
            <a:endParaRPr lang="sk-SK" dirty="0" smtClean="0">
              <a:latin typeface="Californian FB" pitchFamily="18" charset="0"/>
            </a:endParaRPr>
          </a:p>
          <a:p>
            <a:pPr>
              <a:buNone/>
            </a:pPr>
            <a:r>
              <a:rPr lang="sk-SK" dirty="0" smtClean="0">
                <a:latin typeface="Californian FB" pitchFamily="18" charset="0"/>
              </a:rPr>
              <a:t>Vyskytujú sa v:</a:t>
            </a:r>
            <a:endParaRPr lang="sk-SK" sz="1800" dirty="0" smtClean="0">
              <a:latin typeface="Californian FB" pitchFamily="18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sk-SK" dirty="0" smtClean="0">
                <a:latin typeface="Californian FB" pitchFamily="18" charset="0"/>
              </a:rPr>
              <a:t> snehu a ľadovcoch</a:t>
            </a:r>
          </a:p>
          <a:p>
            <a:pPr lvl="1">
              <a:buFont typeface="Wingdings" pitchFamily="2" charset="2"/>
              <a:buChar char="Ø"/>
            </a:pPr>
            <a:r>
              <a:rPr lang="sk-SK" dirty="0">
                <a:latin typeface="Californian FB" pitchFamily="18" charset="0"/>
              </a:rPr>
              <a:t> </a:t>
            </a:r>
            <a:r>
              <a:rPr lang="sk-SK" dirty="0" smtClean="0">
                <a:latin typeface="Californian FB" pitchFamily="18" charset="0"/>
              </a:rPr>
              <a:t>vode</a:t>
            </a:r>
          </a:p>
          <a:p>
            <a:pPr lvl="1">
              <a:buFont typeface="Wingdings" pitchFamily="2" charset="2"/>
              <a:buChar char="Ø"/>
            </a:pPr>
            <a:r>
              <a:rPr lang="sk-SK" dirty="0">
                <a:latin typeface="Californian FB" pitchFamily="18" charset="0"/>
              </a:rPr>
              <a:t> </a:t>
            </a:r>
            <a:r>
              <a:rPr lang="sk-SK" dirty="0" smtClean="0">
                <a:latin typeface="Californian FB" pitchFamily="18" charset="0"/>
              </a:rPr>
              <a:t>horúcich prameňoch</a:t>
            </a:r>
          </a:p>
          <a:p>
            <a:pPr lvl="1">
              <a:buFont typeface="Wingdings" pitchFamily="2" charset="2"/>
              <a:buChar char="Ø"/>
            </a:pPr>
            <a:r>
              <a:rPr lang="sk-SK" dirty="0">
                <a:latin typeface="Californian FB" pitchFamily="18" charset="0"/>
              </a:rPr>
              <a:t> </a:t>
            </a:r>
            <a:r>
              <a:rPr lang="sk-SK" dirty="0" smtClean="0">
                <a:latin typeface="Californian FB" pitchFamily="18" charset="0"/>
              </a:rPr>
              <a:t>pôde</a:t>
            </a:r>
          </a:p>
          <a:p>
            <a:pPr lvl="1">
              <a:buFont typeface="Wingdings" pitchFamily="2" charset="2"/>
              <a:buChar char="Ø"/>
            </a:pPr>
            <a:r>
              <a:rPr lang="sk-SK" dirty="0">
                <a:latin typeface="Californian FB" pitchFamily="18" charset="0"/>
              </a:rPr>
              <a:t> </a:t>
            </a:r>
            <a:r>
              <a:rPr lang="sk-SK" dirty="0" smtClean="0">
                <a:latin typeface="Californian FB" pitchFamily="18" charset="0"/>
              </a:rPr>
              <a:t>planktóne</a:t>
            </a:r>
          </a:p>
          <a:p>
            <a:pPr lvl="1">
              <a:buFont typeface="Wingdings" pitchFamily="2" charset="2"/>
              <a:buChar char="Ø"/>
            </a:pPr>
            <a:endParaRPr lang="sk-SK" dirty="0">
              <a:latin typeface="Californian FB" pitchFamily="18" charset="0"/>
            </a:endParaRPr>
          </a:p>
          <a:p>
            <a:pPr lvl="1">
              <a:buFont typeface="Wingdings" pitchFamily="2" charset="2"/>
              <a:buChar char="Ø"/>
            </a:pPr>
            <a:endParaRPr lang="sk-SK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latin typeface="Californian FB" pitchFamily="18" charset="0"/>
              </a:rPr>
              <a:t>Sfarbenie snehu</a:t>
            </a:r>
            <a:endParaRPr lang="sk-SK" dirty="0">
              <a:latin typeface="Californian FB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sk-SK" dirty="0" smtClean="0"/>
              <a:t> </a:t>
            </a:r>
            <a:r>
              <a:rPr lang="sk-SK" sz="2800" dirty="0" smtClean="0">
                <a:latin typeface="Californian FB" pitchFamily="18" charset="0"/>
              </a:rPr>
              <a:t>sinice sa hromadia v povrchových vrstvách snehu a to zapríčiňuje jeho modré zafarbenie (tzv. modrý sneh), najmä vo vysokohorských oblastiach</a:t>
            </a:r>
          </a:p>
          <a:p>
            <a:pPr>
              <a:buFont typeface="Wingdings" pitchFamily="2" charset="2"/>
              <a:buChar char="Ø"/>
            </a:pPr>
            <a:endParaRPr lang="sk-SK" dirty="0"/>
          </a:p>
          <a:p>
            <a:pPr>
              <a:buFont typeface="Wingdings" pitchFamily="2" charset="2"/>
              <a:buChar char="Ø"/>
            </a:pPr>
            <a:endParaRPr lang="sk-SK" dirty="0"/>
          </a:p>
        </p:txBody>
      </p:sp>
      <p:pic>
        <p:nvPicPr>
          <p:cNvPr id="5" name="Obrázok 4" descr="1358_gallery_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63688" y="2924944"/>
            <a:ext cx="5476875" cy="36576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57748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sk-SK" dirty="0" smtClean="0">
                <a:latin typeface="Californian FB" pitchFamily="18" charset="0"/>
              </a:rPr>
              <a:t> </a:t>
            </a:r>
            <a:r>
              <a:rPr lang="sk-SK" sz="2800" dirty="0" smtClean="0">
                <a:latin typeface="Californian FB" pitchFamily="18" charset="0"/>
              </a:rPr>
              <a:t>farebné zafarbenie snehu (žlté, zelené, ale najčastejšie červené) spôsobujú niektoré druhy mikroskopických rias, ktoré majú schopnosť rásť pri nízkych teplotách</a:t>
            </a:r>
          </a:p>
          <a:p>
            <a:pPr>
              <a:buFont typeface="Wingdings" pitchFamily="2" charset="2"/>
              <a:buChar char="Ø"/>
            </a:pPr>
            <a:r>
              <a:rPr lang="sk-SK" sz="2800" dirty="0" smtClean="0">
                <a:latin typeface="Californian FB" pitchFamily="18" charset="0"/>
              </a:rPr>
              <a:t>v </a:t>
            </a:r>
            <a:r>
              <a:rPr lang="sk-SK" sz="2800" dirty="0">
                <a:latin typeface="Californian FB" pitchFamily="18" charset="0"/>
              </a:rPr>
              <a:t>riasach sa nachádza farbivo, od ktorého dostáva sneh pri ich vysokej koncentrácii </a:t>
            </a:r>
            <a:r>
              <a:rPr lang="sk-SK" sz="2800" dirty="0" smtClean="0">
                <a:latin typeface="Californian FB" pitchFamily="18" charset="0"/>
              </a:rPr>
              <a:t>farbu</a:t>
            </a:r>
          </a:p>
          <a:p>
            <a:pPr>
              <a:buFont typeface="Wingdings" pitchFamily="2" charset="2"/>
              <a:buChar char="Ø"/>
            </a:pPr>
            <a:r>
              <a:rPr lang="sk-SK" sz="2800" dirty="0" smtClean="0">
                <a:latin typeface="Californian FB" pitchFamily="18" charset="0"/>
              </a:rPr>
              <a:t>v horských častiach sú spozorované menšie súvislé plochy farebného snehu, no v okolí polárneho kruhu sa tieto farebné reťazce ťahajú niekoľko kilometrov</a:t>
            </a:r>
          </a:p>
          <a:p>
            <a:pPr>
              <a:buFont typeface="Wingdings" pitchFamily="2" charset="2"/>
              <a:buChar char="Ø"/>
            </a:pPr>
            <a:endParaRPr lang="sk-SK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obsahu 3" descr="farebny sneh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03648" y="548680"/>
            <a:ext cx="6120680" cy="3813063"/>
          </a:xfrm>
        </p:spPr>
      </p:pic>
      <p:sp>
        <p:nvSpPr>
          <p:cNvPr id="5" name="BlokTextu 4"/>
          <p:cNvSpPr txBox="1"/>
          <p:nvPr/>
        </p:nvSpPr>
        <p:spPr>
          <a:xfrm>
            <a:off x="755576" y="5013176"/>
            <a:ext cx="7776864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sk-SK" sz="2000" dirty="0" smtClean="0">
                <a:latin typeface="Californian FB" pitchFamily="18" charset="0"/>
              </a:rPr>
              <a:t>Dobre sa im darí aj v jaskyniach, kde je veľmi nízka teplota počas celého</a:t>
            </a:r>
          </a:p>
          <a:p>
            <a:r>
              <a:rPr lang="sk-SK" sz="2000" dirty="0" smtClean="0">
                <a:latin typeface="Californian FB" pitchFamily="18" charset="0"/>
              </a:rPr>
              <a:t>     roka (napr. Harmanecká jaskyňa)</a:t>
            </a:r>
            <a:r>
              <a:rPr lang="sk-SK" dirty="0" smtClean="0"/>
              <a:t/>
            </a:r>
            <a:br>
              <a:rPr lang="sk-SK" dirty="0" smtClean="0"/>
            </a:br>
            <a:endParaRPr lang="sk-SK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latin typeface="Californian FB" pitchFamily="18" charset="0"/>
              </a:rPr>
              <a:t>Vodný kvet</a:t>
            </a:r>
            <a:endParaRPr lang="sk-SK" dirty="0">
              <a:latin typeface="Californian FB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sk-SK" sz="2600" dirty="0">
                <a:latin typeface="Californian FB" pitchFamily="18" charset="0"/>
              </a:rPr>
              <a:t>Vodný kvet je charakterizovaný ako masový rozvoj organizmov </a:t>
            </a:r>
            <a:r>
              <a:rPr lang="sk-SK" sz="2600" dirty="0" err="1">
                <a:latin typeface="Californian FB" pitchFamily="18" charset="0"/>
              </a:rPr>
              <a:t>fytoplanktónu</a:t>
            </a:r>
            <a:r>
              <a:rPr lang="sk-SK" sz="2600" dirty="0">
                <a:latin typeface="Californian FB" pitchFamily="18" charset="0"/>
              </a:rPr>
              <a:t> v povrchových vodách, ktorý je zakončený tvorbou povlaku na vodnej </a:t>
            </a:r>
            <a:r>
              <a:rPr lang="sk-SK" sz="2600" dirty="0" smtClean="0">
                <a:latin typeface="Californian FB" pitchFamily="18" charset="0"/>
              </a:rPr>
              <a:t>hladine</a:t>
            </a:r>
          </a:p>
          <a:p>
            <a:pPr>
              <a:buFont typeface="Wingdings" pitchFamily="2" charset="2"/>
              <a:buChar char="Ø"/>
            </a:pPr>
            <a:r>
              <a:rPr lang="sk-SK" sz="2600" dirty="0">
                <a:latin typeface="Californian FB" pitchFamily="18" charset="0"/>
              </a:rPr>
              <a:t>Sinice tvoriace vodný kvet sa zhlukujú vo forme vločiek, ihličiek a nepravidelných </a:t>
            </a:r>
            <a:r>
              <a:rPr lang="sk-SK" sz="2600" dirty="0" err="1" smtClean="0">
                <a:latin typeface="Californian FB" pitchFamily="18" charset="0"/>
              </a:rPr>
              <a:t>granuliek</a:t>
            </a:r>
            <a:endParaRPr lang="sk-SK" sz="2600" dirty="0" smtClean="0">
              <a:latin typeface="Californian FB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sk-SK" sz="2600" dirty="0">
                <a:latin typeface="Californian FB" pitchFamily="18" charset="0"/>
              </a:rPr>
              <a:t>Pri premnožení sa zhromažďujú na hladine a vytvárajú súvislú vrstvu, ktorá zamedzuje prenikaniu svetla do nižších partií vodného stĺpca </a:t>
            </a:r>
            <a:r>
              <a:rPr lang="sk-SK" sz="2600" dirty="0" smtClean="0">
                <a:latin typeface="Californian FB" pitchFamily="18" charset="0"/>
              </a:rPr>
              <a:t> (</a:t>
            </a:r>
            <a:r>
              <a:rPr lang="sk-SK" sz="2600" dirty="0">
                <a:latin typeface="Californian FB" pitchFamily="18" charset="0"/>
              </a:rPr>
              <a:t>dochádza k úhynu organizmov, ktoré sú na svetelných podmienkach </a:t>
            </a:r>
            <a:r>
              <a:rPr lang="sk-SK" sz="2600" dirty="0" smtClean="0">
                <a:latin typeface="Californian FB" pitchFamily="18" charset="0"/>
              </a:rPr>
              <a:t>závislé)</a:t>
            </a:r>
          </a:p>
          <a:p>
            <a:pPr>
              <a:buFont typeface="Wingdings" pitchFamily="2" charset="2"/>
              <a:buChar char="Ø"/>
            </a:pPr>
            <a:r>
              <a:rPr lang="sk-SK" sz="2600" dirty="0" smtClean="0">
                <a:latin typeface="Californian FB" pitchFamily="18" charset="0"/>
              </a:rPr>
              <a:t>Mení kyslíkové pomery a pH</a:t>
            </a:r>
            <a:r>
              <a:rPr lang="sk-SK" sz="2600" dirty="0">
                <a:latin typeface="Californian FB" pitchFamily="18" charset="0"/>
              </a:rPr>
              <a:t/>
            </a:r>
            <a:br>
              <a:rPr lang="sk-SK" sz="2600" dirty="0">
                <a:latin typeface="Californian FB" pitchFamily="18" charset="0"/>
              </a:rPr>
            </a:br>
            <a:endParaRPr lang="sk-SK" sz="2600" dirty="0">
              <a:latin typeface="Californian FB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sk-SK" sz="2800" dirty="0" smtClean="0">
                <a:latin typeface="Californian FB" pitchFamily="18" charset="0"/>
              </a:rPr>
              <a:t>má nepriaznivý vplyv na ľudský organizmus a spôsobuje mnohé kožné ochorenia </a:t>
            </a:r>
          </a:p>
          <a:p>
            <a:pPr>
              <a:buFont typeface="Wingdings" pitchFamily="2" charset="2"/>
              <a:buChar char="Ø"/>
            </a:pPr>
            <a:endParaRPr lang="sk-SK" sz="2800" dirty="0">
              <a:latin typeface="Californian FB" pitchFamily="18" charset="0"/>
            </a:endParaRPr>
          </a:p>
          <a:p>
            <a:pPr>
              <a:buFont typeface="Wingdings" pitchFamily="2" charset="2"/>
              <a:buChar char="Ø"/>
            </a:pPr>
            <a:endParaRPr lang="sk-SK" sz="2800" dirty="0">
              <a:latin typeface="Californian FB" pitchFamily="18" charset="0"/>
            </a:endParaRPr>
          </a:p>
        </p:txBody>
      </p:sp>
      <p:pic>
        <p:nvPicPr>
          <p:cNvPr id="4" name="Obrázok 3" descr="vodny kve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11960" y="2060848"/>
            <a:ext cx="4536504" cy="4536504"/>
          </a:xfrm>
          <a:prstGeom prst="rect">
            <a:avLst/>
          </a:prstGeom>
        </p:spPr>
      </p:pic>
      <p:pic>
        <p:nvPicPr>
          <p:cNvPr id="5" name="Obrázok 4" descr="vodny kvet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2852936"/>
            <a:ext cx="3936437" cy="2952328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latin typeface="Californian FB" pitchFamily="18" charset="0"/>
              </a:rPr>
              <a:t>Termálne pramene</a:t>
            </a:r>
            <a:endParaRPr lang="sk-SK" dirty="0">
              <a:latin typeface="Californian FB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4525963"/>
          </a:xfrm>
        </p:spPr>
        <p:txBody>
          <a:bodyPr/>
          <a:lstStyle/>
          <a:p>
            <a:r>
              <a:rPr lang="sk-SK" sz="2800" dirty="0" smtClean="0">
                <a:latin typeface="Californian FB" pitchFamily="18" charset="0"/>
              </a:rPr>
              <a:t>sinice sú schopné žiť v prostredí pri teplote 45°C – 73°C</a:t>
            </a:r>
          </a:p>
          <a:p>
            <a:r>
              <a:rPr lang="sk-SK" sz="2800" dirty="0" smtClean="0">
                <a:latin typeface="Californian FB" pitchFamily="18" charset="0"/>
              </a:rPr>
              <a:t>vytvárajú </a:t>
            </a:r>
            <a:r>
              <a:rPr lang="sk-SK" sz="2800" dirty="0">
                <a:latin typeface="Californian FB" pitchFamily="18" charset="0"/>
              </a:rPr>
              <a:t>nápadné svetlozelené až tmavozelené, niekedy modrasté alebo ružovkasté povlaky</a:t>
            </a:r>
            <a:endParaRPr lang="sk-SK" sz="2800" dirty="0" smtClean="0">
              <a:latin typeface="Californian FB" pitchFamily="18" charset="0"/>
            </a:endParaRPr>
          </a:p>
          <a:p>
            <a:endParaRPr lang="sk-SK" dirty="0"/>
          </a:p>
        </p:txBody>
      </p:sp>
      <p:pic>
        <p:nvPicPr>
          <p:cNvPr id="4" name="Obrázok 3" descr="termalne pramen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63688" y="3284984"/>
            <a:ext cx="4267200" cy="3200400"/>
          </a:xfrm>
          <a:prstGeom prst="rect">
            <a:avLst/>
          </a:prstGeom>
        </p:spPr>
      </p:pic>
      <p:sp>
        <p:nvSpPr>
          <p:cNvPr id="5" name="BlokTextu 4"/>
          <p:cNvSpPr txBox="1"/>
          <p:nvPr/>
        </p:nvSpPr>
        <p:spPr>
          <a:xfrm>
            <a:off x="6084168" y="5805264"/>
            <a:ext cx="2664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>
                <a:latin typeface="Californian FB" pitchFamily="18" charset="0"/>
              </a:rPr>
              <a:t>Termálne jazierko v Yellowstonskom NP.</a:t>
            </a:r>
            <a:endParaRPr lang="sk-SK" dirty="0">
              <a:latin typeface="Californian FB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latin typeface="Californian FB" pitchFamily="18" charset="0"/>
              </a:rPr>
              <a:t>Morské riasy</a:t>
            </a:r>
            <a:endParaRPr lang="sk-SK" dirty="0">
              <a:latin typeface="Californian FB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sk-SK" sz="2800" dirty="0" smtClean="0">
                <a:latin typeface="Californian FB" pitchFamily="18" charset="0"/>
              </a:rPr>
              <a:t>Sú najmenej početnou skupinou</a:t>
            </a:r>
          </a:p>
          <a:p>
            <a:pPr>
              <a:buFont typeface="Wingdings" pitchFamily="2" charset="2"/>
              <a:buChar char="Ø"/>
            </a:pPr>
            <a:r>
              <a:rPr lang="sk-SK" sz="2800" dirty="0" smtClean="0">
                <a:latin typeface="Californian FB" pitchFamily="18" charset="0"/>
              </a:rPr>
              <a:t>Veľké množstvo na morskom dne spôsobuje zmenu farby vody</a:t>
            </a:r>
          </a:p>
          <a:p>
            <a:pPr>
              <a:buFont typeface="Wingdings" pitchFamily="2" charset="2"/>
              <a:buChar char="Ø"/>
            </a:pPr>
            <a:r>
              <a:rPr lang="sk-SK" sz="2800" dirty="0" smtClean="0">
                <a:latin typeface="Californian FB" pitchFamily="18" charset="0"/>
              </a:rPr>
              <a:t>Napríklad Červené more získalo svoje „farebné“ označenie podľa červenej riasy </a:t>
            </a:r>
            <a:r>
              <a:rPr lang="sk-SK" sz="2800" dirty="0" err="1" smtClean="0">
                <a:latin typeface="Californian FB" pitchFamily="18" charset="0"/>
              </a:rPr>
              <a:t>Trichodesminum</a:t>
            </a:r>
            <a:r>
              <a:rPr lang="sk-SK" sz="2800" dirty="0" smtClean="0">
                <a:latin typeface="Californian FB" pitchFamily="18" charset="0"/>
              </a:rPr>
              <a:t> </a:t>
            </a:r>
            <a:r>
              <a:rPr lang="sk-SK" sz="2800" dirty="0" err="1" smtClean="0">
                <a:latin typeface="Californian FB" pitchFamily="18" charset="0"/>
              </a:rPr>
              <a:t>erythraeum</a:t>
            </a:r>
            <a:r>
              <a:rPr lang="sk-SK" sz="2800" dirty="0" smtClean="0">
                <a:latin typeface="Californian FB" pitchFamily="18" charset="0"/>
              </a:rPr>
              <a:t>, ktorá v dobe rozmnožovania sfarbuje vody do typicky červeného odtieňa</a:t>
            </a:r>
            <a:br>
              <a:rPr lang="sk-SK" sz="2800" dirty="0" smtClean="0">
                <a:latin typeface="Californian FB" pitchFamily="18" charset="0"/>
              </a:rPr>
            </a:br>
            <a:endParaRPr lang="sk-SK" sz="2800" dirty="0" smtClean="0">
              <a:latin typeface="Californian FB" pitchFamily="18" charset="0"/>
            </a:endParaRPr>
          </a:p>
          <a:p>
            <a:endParaRPr lang="sk-SK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334</Words>
  <Application>Microsoft Office PowerPoint</Application>
  <PresentationFormat>Prezentácia na obrazovke (4:3)</PresentationFormat>
  <Paragraphs>46</Paragraphs>
  <Slides>12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12</vt:i4>
      </vt:variant>
    </vt:vector>
  </HeadingPairs>
  <TitlesOfParts>
    <vt:vector size="13" baseType="lpstr">
      <vt:lpstr>Motív Office</vt:lpstr>
      <vt:lpstr>Riasy a sinice ako kozmopolitné organizmy</vt:lpstr>
      <vt:lpstr>Snímka 2</vt:lpstr>
      <vt:lpstr>Sfarbenie snehu</vt:lpstr>
      <vt:lpstr>Snímka 4</vt:lpstr>
      <vt:lpstr>Snímka 5</vt:lpstr>
      <vt:lpstr>Vodný kvet</vt:lpstr>
      <vt:lpstr>Snímka 7</vt:lpstr>
      <vt:lpstr>Termálne pramene</vt:lpstr>
      <vt:lpstr>Morské riasy</vt:lpstr>
      <vt:lpstr>Vláknité sinice</vt:lpstr>
      <vt:lpstr>Ďakujeme za pozornosť a strávený čas</vt:lpstr>
      <vt:lpstr>Zdroje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Riasy a sinice ako kozmopolitné organizmy</dc:title>
  <dc:creator>HOME</dc:creator>
  <cp:lastModifiedBy>HOME</cp:lastModifiedBy>
  <cp:revision>11</cp:revision>
  <dcterms:created xsi:type="dcterms:W3CDTF">2012-03-07T15:20:30Z</dcterms:created>
  <dcterms:modified xsi:type="dcterms:W3CDTF">2012-03-18T11:19:55Z</dcterms:modified>
</cp:coreProperties>
</file>