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5" r:id="rId6"/>
    <p:sldId id="260" r:id="rId7"/>
    <p:sldId id="262" r:id="rId8"/>
    <p:sldId id="263" r:id="rId9"/>
    <p:sldId id="266" r:id="rId10"/>
    <p:sldId id="267" r:id="rId11"/>
    <p:sldId id="275" r:id="rId12"/>
    <p:sldId id="273" r:id="rId13"/>
    <p:sldId id="268" r:id="rId14"/>
    <p:sldId id="274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1A40AE3-2938-4784-9586-6C91A0CEB51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B4FDB98-1B3C-44B8-91C0-DB2F84F58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Obdĺž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ĺž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ĺž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0AE3-2938-4784-9586-6C91A0CEB51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DB98-1B3C-44B8-91C0-DB2F84F58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0AE3-2938-4784-9586-6C91A0CEB51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DB98-1B3C-44B8-91C0-DB2F84F58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uho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0AE3-2938-4784-9586-6C91A0CEB51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DB98-1B3C-44B8-91C0-DB2F84F58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1A40AE3-2938-4784-9586-6C91A0CEB51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B4FDB98-1B3C-44B8-91C0-DB2F84F58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bdĺž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0AE3-2938-4784-9586-6C91A0CEB51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DB98-1B3C-44B8-91C0-DB2F84F58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0AE3-2938-4784-9586-6C91A0CEB51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DB98-1B3C-44B8-91C0-DB2F84F58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0AE3-2938-4784-9586-6C91A0CEB51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DB98-1B3C-44B8-91C0-DB2F84F58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0AE3-2938-4784-9586-6C91A0CEB51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DB98-1B3C-44B8-91C0-DB2F84F58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ovná spojnic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0AE3-2938-4784-9586-6C91A0CEB51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DB98-1B3C-44B8-91C0-DB2F84F58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0AE3-2938-4784-9586-6C91A0CEB51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DB98-1B3C-44B8-91C0-DB2F84F58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40AE3-2938-4784-9586-6C91A0CEB51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4FDB98-1B3C-44B8-91C0-DB2F84F58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Rovná spojnic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ovná spojnic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uho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web.genezis.eu/index.php?cat=3&amp;file=vyziva" TargetMode="External"/><Relationship Id="rId2" Type="http://schemas.openxmlformats.org/officeDocument/2006/relationships/hyperlink" Target="http://www.oskole.sk/pages/printpage.php?clanok=108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sk/search?hl=sk&amp;gs_nf=1&amp;cp=4&amp;gs_id=e&amp;xhr=t&amp;q=riasy&amp;bav=on.2,or.r_gc.r_pw.r_qf.,cf.osb&amp;biw=1680&amp;bih=862&amp;um=1&amp;ie=UTF-8&amp;tbm=isch&amp;source=og&amp;sa=N&amp;tab=wi&amp;ei=EMhcT_7PMuvb4QThm-nbDw" TargetMode="External"/><Relationship Id="rId5" Type="http://schemas.openxmlformats.org/officeDocument/2006/relationships/hyperlink" Target="http://www.fotosynteza.host.sk/efektivnost.html" TargetMode="External"/><Relationship Id="rId4" Type="http://schemas.openxmlformats.org/officeDocument/2006/relationships/hyperlink" Target="http://cs.wikipedia.org/wiki/Bakteriochlorofy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cervene_riasy_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0" y="3200400"/>
            <a:ext cx="8991600" cy="1524000"/>
          </a:xfrm>
        </p:spPr>
        <p:txBody>
          <a:bodyPr>
            <a:noAutofit/>
          </a:bodyPr>
          <a:lstStyle/>
          <a:p>
            <a:pPr algn="ctr"/>
            <a:r>
              <a:rPr lang="sk-SK" sz="8000" b="1" dirty="0" smtClean="0">
                <a:solidFill>
                  <a:schemeClr val="bg1"/>
                </a:solidFill>
                <a:latin typeface="BankGothic Md BT" pitchFamily="34" charset="0"/>
              </a:rPr>
              <a:t>Riasy a </a:t>
            </a:r>
            <a:r>
              <a:rPr lang="sk-SK" sz="8000" b="1" dirty="0" err="1" smtClean="0">
                <a:solidFill>
                  <a:schemeClr val="bg1"/>
                </a:solidFill>
                <a:latin typeface="BankGothic Md BT" pitchFamily="34" charset="0"/>
              </a:rPr>
              <a:t>sinice</a:t>
            </a:r>
            <a:r>
              <a:rPr lang="en-US" sz="8000" b="1" dirty="0" smtClean="0">
                <a:solidFill>
                  <a:schemeClr val="bg1"/>
                </a:solidFill>
                <a:latin typeface="BankGothic Md BT" pitchFamily="34" charset="0"/>
              </a:rPr>
              <a:t/>
            </a:r>
            <a:br>
              <a:rPr lang="en-US" sz="8000" b="1" dirty="0" smtClean="0">
                <a:solidFill>
                  <a:schemeClr val="bg1"/>
                </a:solidFill>
                <a:latin typeface="BankGothic Md BT" pitchFamily="34" charset="0"/>
              </a:rPr>
            </a:br>
            <a:r>
              <a:rPr lang="en-US" sz="4800" b="1" dirty="0" err="1" smtClean="0">
                <a:solidFill>
                  <a:schemeClr val="bg1"/>
                </a:solidFill>
                <a:latin typeface="BankGothic Md BT" pitchFamily="34" charset="0"/>
              </a:rPr>
              <a:t>ako</a:t>
            </a:r>
            <a:r>
              <a:rPr lang="en-US" sz="4800" b="1" dirty="0" smtClean="0">
                <a:solidFill>
                  <a:schemeClr val="bg1"/>
                </a:solidFill>
                <a:latin typeface="BankGothic Md BT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BankGothic Md BT" pitchFamily="34" charset="0"/>
              </a:rPr>
              <a:t>najv</a:t>
            </a:r>
            <a:r>
              <a:rPr lang="sk-SK" sz="4800" b="1" dirty="0" err="1" smtClean="0">
                <a:solidFill>
                  <a:schemeClr val="bg1"/>
                </a:solidFill>
                <a:latin typeface="BankGothic Md BT" pitchFamily="34" charset="0"/>
              </a:rPr>
              <a:t>äčšie</a:t>
            </a:r>
            <a:r>
              <a:rPr lang="sk-SK" sz="4800" b="1" dirty="0" smtClean="0">
                <a:solidFill>
                  <a:schemeClr val="bg1"/>
                </a:solidFill>
                <a:latin typeface="BankGothic Md BT" pitchFamily="34" charset="0"/>
              </a:rPr>
              <a:t> </a:t>
            </a:r>
            <a:r>
              <a:rPr lang="sk-SK" sz="4800" b="1" dirty="0" err="1" smtClean="0">
                <a:solidFill>
                  <a:schemeClr val="bg1"/>
                </a:solidFill>
                <a:latin typeface="BankGothic Md BT" pitchFamily="34" charset="0"/>
              </a:rPr>
              <a:t>producenty</a:t>
            </a:r>
            <a:r>
              <a:rPr lang="sk-SK" sz="4800" b="1" dirty="0" smtClean="0">
                <a:solidFill>
                  <a:schemeClr val="bg1"/>
                </a:solidFill>
                <a:latin typeface="BankGothic Md BT" pitchFamily="34" charset="0"/>
              </a:rPr>
              <a:t> kyslíka</a:t>
            </a:r>
            <a:r>
              <a:rPr lang="sk-SK" sz="8000" b="1" dirty="0" smtClean="0">
                <a:solidFill>
                  <a:schemeClr val="bg1"/>
                </a:solidFill>
                <a:latin typeface="BankGothic Md BT" pitchFamily="34" charset="0"/>
              </a:rPr>
              <a:t> </a:t>
            </a:r>
            <a:endParaRPr lang="en-US" sz="8000" b="1" dirty="0">
              <a:solidFill>
                <a:schemeClr val="bg1"/>
              </a:solidFill>
              <a:latin typeface="BankGothic Md BT" pitchFamily="34" charset="0"/>
            </a:endParaRPr>
          </a:p>
        </p:txBody>
      </p:sp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>
          <a:xfrm>
            <a:off x="2286000" y="228600"/>
            <a:ext cx="6858000" cy="533400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BankGothic Md BT" pitchFamily="34" charset="0"/>
              </a:rPr>
              <a:t>Katarína Vojtášová</a:t>
            </a:r>
          </a:p>
          <a:p>
            <a:r>
              <a:rPr lang="sk-SK" dirty="0" smtClean="0">
                <a:solidFill>
                  <a:schemeClr val="bg1"/>
                </a:solidFill>
                <a:latin typeface="BankGothic Md BT" pitchFamily="34" charset="0"/>
              </a:rPr>
              <a:t>Katarína Kuchtová</a:t>
            </a:r>
            <a:endParaRPr lang="en-US" dirty="0">
              <a:solidFill>
                <a:schemeClr val="bg1"/>
              </a:solidFill>
              <a:latin typeface="BankGothic Md B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kt9_93205_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401568"/>
            <a:ext cx="4572000" cy="3456432"/>
          </a:xfrm>
          <a:prstGeom prst="rect">
            <a:avLst/>
          </a:prstGeom>
        </p:spPr>
      </p:pic>
      <p:pic>
        <p:nvPicPr>
          <p:cNvPr id="4" name="Obrázok 3" descr="morske_riasy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81200" y="0"/>
            <a:ext cx="4648200" cy="3260446"/>
          </a:xfrm>
          <a:prstGeom prst="rect">
            <a:avLst/>
          </a:prstGeom>
        </p:spPr>
      </p:pic>
      <p:pic>
        <p:nvPicPr>
          <p:cNvPr id="5" name="Obrázok 4" descr="rias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75200" y="3581400"/>
            <a:ext cx="43688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cervene rias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838200"/>
            <a:ext cx="4344399" cy="36576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181600" y="609600"/>
            <a:ext cx="2209800" cy="533400"/>
          </a:xfrm>
        </p:spPr>
        <p:txBody>
          <a:bodyPr>
            <a:normAutofit fontScale="90000"/>
          </a:bodyPr>
          <a:lstStyle/>
          <a:p>
            <a:r>
              <a:rPr lang="sk-SK" b="1" dirty="0" err="1" smtClean="0"/>
              <a:t>Rozsievky</a:t>
            </a:r>
            <a:endParaRPr lang="en-US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>
          <a:xfrm>
            <a:off x="4572000" y="1447800"/>
            <a:ext cx="4572000" cy="4937760"/>
          </a:xfrm>
        </p:spPr>
        <p:txBody>
          <a:bodyPr/>
          <a:lstStyle/>
          <a:p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mikroskopické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jednobunkové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riasy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 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žijúce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jednotlivo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alebo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v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kolóniach</a:t>
            </a:r>
            <a:endParaRPr lang="sk-SK" dirty="0" smtClean="0">
              <a:latin typeface="DotumChe" pitchFamily="49" charset="-127"/>
              <a:ea typeface="DotumChe" pitchFamily="49" charset="-127"/>
            </a:endParaRPr>
          </a:p>
          <a:p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vo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vode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producentami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organickej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hmoty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.</a:t>
            </a:r>
            <a:endParaRPr lang="en-US" dirty="0">
              <a:latin typeface="DotumChe" pitchFamily="49" charset="-127"/>
              <a:ea typeface="DotumChe" pitchFamily="49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chara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28600"/>
            <a:ext cx="4507230" cy="2971800"/>
          </a:xfrm>
          <a:prstGeom prst="rect">
            <a:avLst/>
          </a:prstGeom>
        </p:spPr>
      </p:pic>
      <p:pic>
        <p:nvPicPr>
          <p:cNvPr id="4" name="Obrázok 3" descr="halimeda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1800" y="3810000"/>
            <a:ext cx="2190750" cy="2921000"/>
          </a:xfrm>
          <a:prstGeom prst="rect">
            <a:avLst/>
          </a:prstGeom>
        </p:spPr>
      </p:pic>
      <p:pic>
        <p:nvPicPr>
          <p:cNvPr id="5" name="Obrázok 4" descr="male akvark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505200"/>
            <a:ext cx="6526924" cy="3352800"/>
          </a:xfrm>
          <a:prstGeom prst="rect">
            <a:avLst/>
          </a:prstGeom>
        </p:spPr>
      </p:pic>
      <p:pic>
        <p:nvPicPr>
          <p:cNvPr id="6" name="Obrázok 5" descr="morsky_salat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46704" y="304800"/>
            <a:ext cx="4597296" cy="30676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chaluha_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552950" cy="3421217"/>
          </a:xfrm>
          <a:prstGeom prst="rect">
            <a:avLst/>
          </a:prstGeom>
        </p:spPr>
      </p:pic>
      <p:pic>
        <p:nvPicPr>
          <p:cNvPr id="4" name="Obrázok 3" descr="hneda rias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57600" y="2743200"/>
            <a:ext cx="5486400" cy="4114800"/>
          </a:xfrm>
          <a:prstGeom prst="rect">
            <a:avLst/>
          </a:prstGeom>
        </p:spPr>
      </p:pic>
      <p:pic>
        <p:nvPicPr>
          <p:cNvPr id="5" name="Obrázok 4" descr="hnede riasy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90600" y="4114800"/>
            <a:ext cx="1818894" cy="2362200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029200" y="1066800"/>
            <a:ext cx="2667000" cy="533400"/>
          </a:xfrm>
        </p:spPr>
        <p:txBody>
          <a:bodyPr>
            <a:normAutofit fontScale="90000"/>
          </a:bodyPr>
          <a:lstStyle/>
          <a:p>
            <a:r>
              <a:rPr lang="sk-SK" sz="2000" b="1" dirty="0" smtClean="0"/>
              <a:t>Chaluha bublinatá</a:t>
            </a:r>
            <a:r>
              <a:rPr lang="sk-SK" sz="2000" dirty="0" smtClean="0"/>
              <a:t>: </a:t>
            </a:r>
            <a:br>
              <a:rPr lang="sk-SK" sz="2000" dirty="0" smtClean="0"/>
            </a:br>
            <a:r>
              <a:rPr lang="sk-SK" sz="2000" dirty="0" smtClean="0"/>
              <a:t>-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DotumChe" pitchFamily="49" charset="-127"/>
                <a:ea typeface="DotumChe" pitchFamily="49" charset="-127"/>
              </a:rPr>
              <a:t>na</a:t>
            </a:r>
            <a:r>
              <a:rPr lang="en-US" sz="2000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2000" dirty="0" err="1" smtClean="0">
                <a:latin typeface="DotumChe" pitchFamily="49" charset="-127"/>
                <a:ea typeface="DotumChe" pitchFamily="49" charset="-127"/>
              </a:rPr>
              <a:t>palístkoch</a:t>
            </a:r>
            <a:r>
              <a:rPr lang="en-US" sz="2000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2000" dirty="0" err="1" smtClean="0">
                <a:latin typeface="DotumChe" pitchFamily="49" charset="-127"/>
                <a:ea typeface="DotumChe" pitchFamily="49" charset="-127"/>
              </a:rPr>
              <a:t>sa</a:t>
            </a:r>
            <a:r>
              <a:rPr lang="en-US" sz="2000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2000" dirty="0" err="1" smtClean="0">
                <a:latin typeface="DotumChe" pitchFamily="49" charset="-127"/>
                <a:ea typeface="DotumChe" pitchFamily="49" charset="-127"/>
              </a:rPr>
              <a:t>vytvárajú</a:t>
            </a:r>
            <a:r>
              <a:rPr lang="en-US" sz="2000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2000" dirty="0" err="1" smtClean="0">
                <a:latin typeface="DotumChe" pitchFamily="49" charset="-127"/>
                <a:ea typeface="DotumChe" pitchFamily="49" charset="-127"/>
              </a:rPr>
              <a:t>mechúriky</a:t>
            </a:r>
            <a:r>
              <a:rPr lang="en-US" sz="2000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2000" dirty="0" err="1" smtClean="0">
                <a:latin typeface="DotumChe" pitchFamily="49" charset="-127"/>
                <a:ea typeface="DotumChe" pitchFamily="49" charset="-127"/>
              </a:rPr>
              <a:t>vyplnené</a:t>
            </a:r>
            <a:r>
              <a:rPr lang="en-US" sz="2000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2000" dirty="0" err="1" smtClean="0">
                <a:latin typeface="DotumChe" pitchFamily="49" charset="-127"/>
                <a:ea typeface="DotumChe" pitchFamily="49" charset="-127"/>
              </a:rPr>
              <a:t>plynom</a:t>
            </a:r>
            <a:r>
              <a:rPr lang="en-US" sz="2000" dirty="0" smtClean="0">
                <a:latin typeface="DotumChe" pitchFamily="49" charset="-127"/>
                <a:ea typeface="DotumChe" pitchFamily="49" charset="-127"/>
              </a:rPr>
              <a:t>, </a:t>
            </a:r>
            <a:r>
              <a:rPr lang="en-US" sz="2000" dirty="0" err="1" smtClean="0">
                <a:latin typeface="DotumChe" pitchFamily="49" charset="-127"/>
                <a:ea typeface="DotumChe" pitchFamily="49" charset="-127"/>
              </a:rPr>
              <a:t>ktoré</a:t>
            </a:r>
            <a:r>
              <a:rPr lang="en-US" sz="2000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2000" dirty="0" err="1" smtClean="0">
                <a:latin typeface="DotumChe" pitchFamily="49" charset="-127"/>
                <a:ea typeface="DotumChe" pitchFamily="49" charset="-127"/>
              </a:rPr>
              <a:t>ju</a:t>
            </a:r>
            <a:r>
              <a:rPr lang="en-US" sz="2000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2000" dirty="0" err="1" smtClean="0">
                <a:latin typeface="DotumChe" pitchFamily="49" charset="-127"/>
                <a:ea typeface="DotumChe" pitchFamily="49" charset="-127"/>
              </a:rPr>
              <a:t>nadľahčujú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ok 3" descr="Roll 8 - 12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228600"/>
            <a:ext cx="4414342" cy="2876219"/>
          </a:xfrm>
          <a:prstGeom prst="rect">
            <a:avLst/>
          </a:prstGeom>
        </p:spPr>
      </p:pic>
      <p:pic>
        <p:nvPicPr>
          <p:cNvPr id="5" name="Obrázok 4" descr="Roll 8 - 12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57400" y="3429000"/>
            <a:ext cx="4882141" cy="3181019"/>
          </a:xfrm>
          <a:prstGeom prst="rect">
            <a:avLst/>
          </a:prstGeom>
        </p:spPr>
      </p:pic>
      <p:pic>
        <p:nvPicPr>
          <p:cNvPr id="6" name="Obrázok 5" descr="M0012127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4520787" cy="33905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inicc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228600"/>
            <a:ext cx="6248400" cy="3519932"/>
          </a:xfrm>
          <a:prstGeom prst="rect">
            <a:avLst/>
          </a:prstGeom>
        </p:spPr>
      </p:pic>
      <p:pic>
        <p:nvPicPr>
          <p:cNvPr id="3" name="Obrázok 2" descr="sinice.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191000"/>
            <a:ext cx="4741334" cy="2667000"/>
          </a:xfrm>
          <a:prstGeom prst="rect">
            <a:avLst/>
          </a:prstGeom>
        </p:spPr>
      </p:pic>
      <p:pic>
        <p:nvPicPr>
          <p:cNvPr id="5" name="Obrázok 4" descr="sinice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53000" y="3886200"/>
            <a:ext cx="4191000" cy="2828925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705600" y="228600"/>
            <a:ext cx="1676400" cy="304800"/>
          </a:xfrm>
        </p:spPr>
        <p:txBody>
          <a:bodyPr>
            <a:normAutofit/>
          </a:bodyPr>
          <a:lstStyle/>
          <a:p>
            <a:r>
              <a:rPr lang="sk-SK" sz="1400" dirty="0" smtClean="0"/>
              <a:t>Štruktúra </a:t>
            </a:r>
            <a:r>
              <a:rPr lang="sk-SK" sz="1400" dirty="0" err="1" smtClean="0"/>
              <a:t>sinice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inice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4176889" cy="2819400"/>
          </a:xfrm>
          <a:prstGeom prst="rect">
            <a:avLst/>
          </a:prstGeom>
        </p:spPr>
      </p:pic>
      <p:pic>
        <p:nvPicPr>
          <p:cNvPr id="4" name="Obrázok 3" descr="sinice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5800" y="152400"/>
            <a:ext cx="4114800" cy="2743200"/>
          </a:xfrm>
          <a:prstGeom prst="rect">
            <a:avLst/>
          </a:prstGeom>
        </p:spPr>
      </p:pic>
      <p:pic>
        <p:nvPicPr>
          <p:cNvPr id="5" name="Obrázok 4" descr="sinice_fot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" y="2732611"/>
            <a:ext cx="3048000" cy="4125389"/>
          </a:xfrm>
          <a:prstGeom prst="rect">
            <a:avLst/>
          </a:prstGeom>
        </p:spPr>
      </p:pic>
      <p:pic>
        <p:nvPicPr>
          <p:cNvPr id="6" name="Obrázok 5" descr="sinice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191000" y="3144891"/>
            <a:ext cx="4953000" cy="37131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ankGothic Md BT" pitchFamily="34" charset="0"/>
              </a:rPr>
              <a:t>Použitá literatúra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AT" u="sng" dirty="0" smtClean="0">
                <a:hlinkClick r:id="rId2"/>
              </a:rPr>
              <a:t>http://www.oskole.sk/pages/printpage.php?clanok=10887</a:t>
            </a:r>
            <a:endParaRPr lang="en-US" dirty="0" smtClean="0"/>
          </a:p>
          <a:p>
            <a:r>
              <a:rPr lang="de-AT" u="sng" dirty="0" smtClean="0">
                <a:hlinkClick r:id="rId3"/>
              </a:rPr>
              <a:t>http://www.bioweb.genezis.eu/index.php?cat=3&amp;file=vyziva</a:t>
            </a:r>
            <a:endParaRPr lang="en-US" dirty="0" smtClean="0"/>
          </a:p>
          <a:p>
            <a:r>
              <a:rPr lang="de-AT" u="sng" dirty="0" smtClean="0">
                <a:hlinkClick r:id="rId4"/>
              </a:rPr>
              <a:t>http://cs.wikipedia.org/wiki/Bakteriochlorofyl</a:t>
            </a:r>
            <a:endParaRPr lang="en-US" dirty="0" smtClean="0"/>
          </a:p>
          <a:p>
            <a:r>
              <a:rPr lang="en-US" u="sng" dirty="0" smtClean="0">
                <a:hlinkClick r:id="rId5"/>
              </a:rPr>
              <a:t>http://www.fotosynteza.host.sk/efektivnost.html</a:t>
            </a:r>
            <a:endParaRPr lang="sk-SK" u="sng" dirty="0" smtClean="0"/>
          </a:p>
          <a:p>
            <a:r>
              <a:rPr lang="en-US" dirty="0" smtClean="0">
                <a:hlinkClick r:id="rId6"/>
              </a:rPr>
              <a:t>http://www.google.sk/search?hl=sk&amp;gs_nf=1&amp;cp=4&amp;gs_id=e&amp;xhr=t&amp;q=riasy&amp;bav=on.2,or.r_gc.r_pw.r_qf.,cf.osb&amp;biw=1680&amp;bih=862&amp;um=1&amp;ie=UTF-8&amp;tbm=isch&amp;source=og&amp;sa=N&amp;tab=wi&amp;ei=EMhcT_7PMuvb4QThm-nbDw</a:t>
            </a:r>
            <a:endParaRPr lang="sk-SK" u="sng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15" descr="akwa3103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524000"/>
            <a:ext cx="9100457" cy="3886200"/>
          </a:xfrm>
          <a:prstGeom prst="rect">
            <a:avLst/>
          </a:prstGeom>
        </p:spPr>
      </p:pic>
      <p:sp>
        <p:nvSpPr>
          <p:cNvPr id="18" name="Nadpis 17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sk-SK" sz="4400" dirty="0" smtClean="0">
                <a:solidFill>
                  <a:schemeClr val="tx1"/>
                </a:solidFill>
                <a:latin typeface="BankGothic Md BT" pitchFamily="34" charset="0"/>
              </a:rPr>
              <a:t>Ďakujeme za pozornosť </a:t>
            </a:r>
            <a:r>
              <a:rPr lang="sk-SK" sz="4400" dirty="0" smtClean="0">
                <a:solidFill>
                  <a:schemeClr val="tx1"/>
                </a:solidFill>
                <a:latin typeface="BankGothic Md BT" pitchFamily="34" charset="0"/>
                <a:sym typeface="Wingdings" pitchFamily="2" charset="2"/>
              </a:rPr>
              <a:t></a:t>
            </a:r>
            <a:r>
              <a:rPr lang="sk-SK" sz="4400" dirty="0" smtClean="0">
                <a:solidFill>
                  <a:schemeClr val="tx1"/>
                </a:solidFill>
                <a:latin typeface="BankGothic Md BT" pitchFamily="34" charset="0"/>
              </a:rPr>
              <a:t> </a:t>
            </a:r>
            <a:r>
              <a:rPr lang="sk-SK" sz="4400" dirty="0" smtClean="0">
                <a:solidFill>
                  <a:schemeClr val="bg1"/>
                </a:solidFill>
                <a:latin typeface="BankGothic Md BT" pitchFamily="34" charset="0"/>
                <a:sym typeface="Wingdings" pitchFamily="2" charset="2"/>
              </a:rPr>
              <a:t></a:t>
            </a:r>
            <a:endParaRPr lang="en-US" sz="4400" dirty="0">
              <a:solidFill>
                <a:schemeClr val="bg1"/>
              </a:solidFill>
              <a:latin typeface="BankGothic Md B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latin typeface="BankGothic Md BT" pitchFamily="34" charset="0"/>
              </a:rPr>
              <a:t>Fotosynt</a:t>
            </a:r>
            <a:r>
              <a:rPr lang="sk-SK" sz="4400" dirty="0" err="1" smtClean="0">
                <a:latin typeface="BankGothic Md BT" pitchFamily="34" charset="0"/>
              </a:rPr>
              <a:t>éza</a:t>
            </a:r>
            <a:endParaRPr lang="en-US" sz="4400" dirty="0">
              <a:latin typeface="BankGothic Md BT" pitchFamily="34" charset="0"/>
            </a:endParaRPr>
          </a:p>
        </p:txBody>
      </p:sp>
      <p:cxnSp>
        <p:nvCxnSpPr>
          <p:cNvPr id="15" name="Rovná spojnica 14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>
                <a:latin typeface="DotumChe" pitchFamily="49" charset="-127"/>
                <a:ea typeface="DotumChe" pitchFamily="49" charset="-127"/>
              </a:rPr>
              <a:t>Ročne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sa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vďaka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fotosyntéze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viaže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1,5.10ˉ¹⁴ 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kg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uhlíka</a:t>
            </a:r>
            <a:r>
              <a:rPr lang="sk-SK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sk-SK" dirty="0" smtClean="0">
                <a:latin typeface="DotumChe" pitchFamily="49" charset="-127"/>
                <a:ea typeface="DotumChe" pitchFamily="49" charset="-127"/>
              </a:rPr>
              <a:t>(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čo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približne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zodpovedá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svetovým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zásobám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ropy</a:t>
            </a:r>
            <a:r>
              <a:rPr lang="sk-SK" dirty="0" smtClean="0">
                <a:latin typeface="DotumChe" pitchFamily="49" charset="-127"/>
                <a:ea typeface="DotumChe" pitchFamily="49" charset="-127"/>
              </a:rPr>
              <a:t>)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a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uvoľňuje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sa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4.10ˉ¹⁴ kg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kyslíka</a:t>
            </a:r>
            <a:r>
              <a:rPr lang="sk-SK" dirty="0" smtClean="0">
                <a:latin typeface="DotumChe" pitchFamily="49" charset="-127"/>
                <a:ea typeface="DotumChe" pitchFamily="49" charset="-127"/>
              </a:rPr>
              <a:t>.</a:t>
            </a:r>
          </a:p>
          <a:p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Asi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10%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uvedených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množstiev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pripadá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na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suchozemské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zelené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rastliny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a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až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90%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na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zelené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riasy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svetových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>
                <a:latin typeface="DotumChe" pitchFamily="49" charset="-127"/>
                <a:ea typeface="DotumChe" pitchFamily="49" charset="-127"/>
              </a:rPr>
              <a:t>morí</a:t>
            </a:r>
            <a:r>
              <a:rPr lang="en-US" dirty="0">
                <a:latin typeface="DotumChe" pitchFamily="49" charset="-127"/>
                <a:ea typeface="DotumChe" pitchFamily="49" charset="-127"/>
              </a:rPr>
              <a:t> a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oceánov</a:t>
            </a:r>
            <a:r>
              <a:rPr lang="sk-SK" dirty="0" smtClean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610600" cy="6324600"/>
          </a:xfrm>
        </p:spPr>
        <p:txBody>
          <a:bodyPr>
            <a:normAutofit fontScale="6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sk-SK" sz="4500" b="1" dirty="0" err="1" smtClean="0">
                <a:latin typeface="BankGothic Md BT" pitchFamily="34" charset="0"/>
                <a:ea typeface="DotumChe" pitchFamily="49" charset="-127"/>
              </a:rPr>
              <a:t>Sinice</a:t>
            </a:r>
            <a:r>
              <a:rPr lang="sk-SK" sz="4500" dirty="0" smtClean="0">
                <a:latin typeface="BankGothic Md BT" pitchFamily="34" charset="0"/>
                <a:ea typeface="DotumChe" pitchFamily="49" charset="-127"/>
              </a:rPr>
              <a:t>:</a:t>
            </a:r>
          </a:p>
          <a:p>
            <a:r>
              <a:rPr lang="sk-SK" sz="3400" dirty="0" err="1" smtClean="0">
                <a:latin typeface="DotumChe" pitchFamily="49" charset="-127"/>
                <a:ea typeface="DotumChe" pitchFamily="49" charset="-127"/>
              </a:rPr>
              <a:t>S</a:t>
            </a:r>
            <a:r>
              <a:rPr lang="en-US" sz="3400" dirty="0" smtClean="0">
                <a:latin typeface="DotumChe" pitchFamily="49" charset="-127"/>
                <a:ea typeface="DotumChe" pitchFamily="49" charset="-127"/>
              </a:rPr>
              <a:t>ú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jedným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z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najdôležitejších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producentov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kyslíka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na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svete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.</a:t>
            </a:r>
          </a:p>
          <a:p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Fotosyntetické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štruktúry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siníc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predstavujú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tylakoidy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(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vnútorné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membrány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chloroplastov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)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obsahujúce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asimilačné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farbivá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(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pigmenty</a:t>
            </a:r>
            <a:r>
              <a:rPr lang="en-US" sz="3400" dirty="0" smtClean="0">
                <a:latin typeface="DotumChe" pitchFamily="49" charset="-127"/>
                <a:ea typeface="DotumChe" pitchFamily="49" charset="-127"/>
              </a:rPr>
              <a:t>).</a:t>
            </a:r>
            <a:endParaRPr lang="sk-SK" sz="3400" dirty="0" smtClean="0">
              <a:latin typeface="DotumChe" pitchFamily="49" charset="-127"/>
              <a:ea typeface="DotumChe" pitchFamily="49" charset="-127"/>
            </a:endParaRPr>
          </a:p>
          <a:p>
            <a:r>
              <a:rPr lang="en-US" sz="3400" dirty="0" err="1" smtClean="0">
                <a:latin typeface="DotumChe" pitchFamily="49" charset="-127"/>
                <a:ea typeface="DotumChe" pitchFamily="49" charset="-127"/>
              </a:rPr>
              <a:t>Fotosyntetickými</a:t>
            </a:r>
            <a:r>
              <a:rPr lang="en-US" sz="3400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farbivami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siníc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sú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i="1" dirty="0" err="1">
                <a:latin typeface="DotumChe" pitchFamily="49" charset="-127"/>
                <a:ea typeface="DotumChe" pitchFamily="49" charset="-127"/>
              </a:rPr>
              <a:t>chlorofyl</a:t>
            </a:r>
            <a:r>
              <a:rPr lang="en-US" sz="3400" i="1" dirty="0">
                <a:latin typeface="DotumChe" pitchFamily="49" charset="-127"/>
                <a:ea typeface="DotumChe" pitchFamily="49" charset="-127"/>
              </a:rPr>
              <a:t> a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,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ktorý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je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hlavný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. Ten je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modrozelený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a je to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tzv</a:t>
            </a:r>
            <a:r>
              <a:rPr lang="en-US" sz="3400" dirty="0" smtClean="0">
                <a:latin typeface="DotumChe" pitchFamily="49" charset="-127"/>
                <a:ea typeface="DotumChe" pitchFamily="49" charset="-127"/>
              </a:rPr>
              <a:t>.</a:t>
            </a:r>
            <a:r>
              <a:rPr lang="sk-SK" sz="3400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 smtClean="0">
                <a:latin typeface="DotumChe" pitchFamily="49" charset="-127"/>
                <a:ea typeface="DotumChe" pitchFamily="49" charset="-127"/>
              </a:rPr>
              <a:t>aktívny</a:t>
            </a:r>
            <a:r>
              <a:rPr lang="en-US" sz="3400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 smtClean="0">
                <a:latin typeface="DotumChe" pitchFamily="49" charset="-127"/>
                <a:ea typeface="DotumChe" pitchFamily="49" charset="-127"/>
              </a:rPr>
              <a:t>chlorofyl</a:t>
            </a:r>
            <a:r>
              <a:rPr lang="sk-SK" sz="3400" dirty="0" smtClean="0">
                <a:latin typeface="DotumChe" pitchFamily="49" charset="-127"/>
                <a:ea typeface="DotumChe" pitchFamily="49" charset="-127"/>
              </a:rPr>
              <a:t>,</a:t>
            </a:r>
            <a:r>
              <a:rPr lang="en-US" sz="3400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pretože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absorbuje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najúčinnejšie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látky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svetelného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žiarenia</a:t>
            </a:r>
            <a:r>
              <a:rPr lang="en-US" sz="3400" dirty="0" smtClean="0">
                <a:latin typeface="DotumChe" pitchFamily="49" charset="-127"/>
                <a:ea typeface="DotumChe" pitchFamily="49" charset="-127"/>
              </a:rPr>
              <a:t>.</a:t>
            </a:r>
            <a:endParaRPr lang="sk-SK" sz="3400" dirty="0" smtClean="0">
              <a:latin typeface="DotumChe" pitchFamily="49" charset="-127"/>
              <a:ea typeface="DotumChe" pitchFamily="49" charset="-127"/>
            </a:endParaRPr>
          </a:p>
          <a:p>
            <a:r>
              <a:rPr lang="en-US" sz="3400" dirty="0" err="1" smtClean="0">
                <a:latin typeface="DotumChe" pitchFamily="49" charset="-127"/>
                <a:ea typeface="DotumChe" pitchFamily="49" charset="-127"/>
              </a:rPr>
              <a:t>Ostatné</a:t>
            </a:r>
            <a:r>
              <a:rPr lang="en-US" sz="3400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pigmenty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sú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doplnkové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,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pričom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najdôležitejšie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sú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modrý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i="1" dirty="0" err="1">
                <a:latin typeface="DotumChe" pitchFamily="49" charset="-127"/>
                <a:ea typeface="DotumChe" pitchFamily="49" charset="-127"/>
              </a:rPr>
              <a:t>fykocyanín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a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červený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i="1" dirty="0" err="1">
                <a:latin typeface="DotumChe" pitchFamily="49" charset="-127"/>
                <a:ea typeface="DotumChe" pitchFamily="49" charset="-127"/>
              </a:rPr>
              <a:t>fykoerytrín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. </a:t>
            </a:r>
            <a:endParaRPr lang="sk-SK" sz="3400" dirty="0" smtClean="0">
              <a:latin typeface="DotumChe" pitchFamily="49" charset="-127"/>
              <a:ea typeface="DotumChe" pitchFamily="49" charset="-127"/>
            </a:endParaRPr>
          </a:p>
          <a:p>
            <a:r>
              <a:rPr lang="en-US" sz="3400" dirty="0" smtClean="0">
                <a:latin typeface="DotumChe" pitchFamily="49" charset="-127"/>
                <a:ea typeface="DotumChe" pitchFamily="49" charset="-127"/>
              </a:rPr>
              <a:t>V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dôsledku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týchto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prídavných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pigmentov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sú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bunky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modrozelené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,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hnedozelené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,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fialové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,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ružové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,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červené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, ale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nikdy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nemajú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farbu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listovej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zelene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. </a:t>
            </a:r>
            <a:endParaRPr lang="sk-SK" sz="3400" dirty="0" smtClean="0">
              <a:latin typeface="DotumChe" pitchFamily="49" charset="-127"/>
              <a:ea typeface="DotumChe" pitchFamily="49" charset="-127"/>
            </a:endParaRPr>
          </a:p>
          <a:p>
            <a:r>
              <a:rPr lang="en-US" sz="3400" dirty="0" err="1" smtClean="0">
                <a:latin typeface="DotumChe" pitchFamily="49" charset="-127"/>
                <a:ea typeface="DotumChe" pitchFamily="49" charset="-127"/>
              </a:rPr>
              <a:t>Vždy</a:t>
            </a:r>
            <a:r>
              <a:rPr lang="en-US" sz="3400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sa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vyskytujú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aj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i="1" dirty="0" err="1" smtClean="0">
                <a:latin typeface="DotumChe" pitchFamily="49" charset="-127"/>
                <a:ea typeface="DotumChe" pitchFamily="49" charset="-127"/>
              </a:rPr>
              <a:t>karotenoidy</a:t>
            </a:r>
            <a:r>
              <a:rPr lang="sk-SK" sz="3400" i="1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smtClean="0">
                <a:latin typeface="DotumChe" pitchFamily="49" charset="-127"/>
                <a:ea typeface="DotumChe" pitchFamily="49" charset="-127"/>
              </a:rPr>
              <a:t>(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oranžový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beta-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karotén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,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žltohnedé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xantofyly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). </a:t>
            </a:r>
            <a:endParaRPr lang="sk-SK" sz="3400" dirty="0" smtClean="0">
              <a:latin typeface="DotumChe" pitchFamily="49" charset="-127"/>
              <a:ea typeface="DotumChe" pitchFamily="49" charset="-127"/>
            </a:endParaRPr>
          </a:p>
          <a:p>
            <a:r>
              <a:rPr lang="en-US" sz="3400" dirty="0" err="1" smtClean="0">
                <a:latin typeface="DotumChe" pitchFamily="49" charset="-127"/>
                <a:ea typeface="DotumChe" pitchFamily="49" charset="-127"/>
              </a:rPr>
              <a:t>Fotosyntetické</a:t>
            </a:r>
            <a:r>
              <a:rPr lang="en-US" sz="3400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farbivá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nie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sú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zabudované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do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chloroplastov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,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ako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je to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pri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eukaryotických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fotosyntetizujúcich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farbivách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, ale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sú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koncentrované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do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tylakoidov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chromatoplazmy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.(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vonkajšia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časť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sz="3400" dirty="0" err="1">
                <a:latin typeface="DotumChe" pitchFamily="49" charset="-127"/>
                <a:ea typeface="DotumChe" pitchFamily="49" charset="-127"/>
              </a:rPr>
              <a:t>cytoplazmy</a:t>
            </a:r>
            <a:r>
              <a:rPr lang="en-US" sz="3400" dirty="0">
                <a:latin typeface="DotumChe" pitchFamily="49" charset="-127"/>
                <a:ea typeface="DotumChe" pitchFamily="49" charset="-127"/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chloroplast-b.gif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519037" y="1371600"/>
            <a:ext cx="5839082" cy="3810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chaluha_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95700" y="2763992"/>
            <a:ext cx="5448300" cy="4094008"/>
          </a:xfrm>
          <a:prstGeom prst="rect">
            <a:avLst/>
          </a:prstGeom>
        </p:spPr>
      </p:pic>
      <p:pic>
        <p:nvPicPr>
          <p:cNvPr id="5" name="Obrázok 4" descr="0407_zlpiesky_rias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114800"/>
            <a:ext cx="3657600" cy="2743200"/>
          </a:xfrm>
          <a:prstGeom prst="rect">
            <a:avLst/>
          </a:prstGeom>
        </p:spPr>
      </p:pic>
      <p:pic>
        <p:nvPicPr>
          <p:cNvPr id="6" name="Obrázok 5" descr="ruz.rias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600200"/>
            <a:ext cx="3295650" cy="2477420"/>
          </a:xfrm>
          <a:prstGeom prst="rect">
            <a:avLst/>
          </a:prstGeom>
        </p:spPr>
      </p:pic>
      <p:pic>
        <p:nvPicPr>
          <p:cNvPr id="7" name="Obrázok 6" descr="cervene_riasy_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52600" y="0"/>
            <a:ext cx="3505200" cy="2628900"/>
          </a:xfrm>
          <a:prstGeom prst="rect">
            <a:avLst/>
          </a:prstGeom>
        </p:spPr>
      </p:pic>
      <p:pic>
        <p:nvPicPr>
          <p:cNvPr id="3" name="Obrázok 2" descr="cervene_riasy_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15000" y="228600"/>
            <a:ext cx="3048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960438"/>
          </a:xfrm>
        </p:spPr>
        <p:txBody>
          <a:bodyPr>
            <a:noAutofit/>
          </a:bodyPr>
          <a:lstStyle/>
          <a:p>
            <a:r>
              <a:rPr lang="sk-SK" sz="3600" dirty="0" smtClean="0">
                <a:latin typeface="BankGothic Md BT" pitchFamily="34" charset="0"/>
              </a:rPr>
              <a:t>Faktory ovplyv</a:t>
            </a:r>
            <a:r>
              <a:rPr lang="sk-SK" dirty="0" smtClean="0">
                <a:latin typeface="BankGothic Md BT" pitchFamily="34" charset="0"/>
              </a:rPr>
              <a:t>ň</a:t>
            </a:r>
            <a:r>
              <a:rPr lang="sk-SK" sz="3600" dirty="0" smtClean="0">
                <a:latin typeface="BankGothic Md BT" pitchFamily="34" charset="0"/>
              </a:rPr>
              <a:t>ujúce fotosyntézu</a:t>
            </a:r>
            <a:endParaRPr lang="en-US" sz="3600" dirty="0">
              <a:latin typeface="BankGothic Md BT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sk-SK" b="1" dirty="0" smtClean="0">
                <a:latin typeface="BankGothic Md BT" pitchFamily="34" charset="0"/>
                <a:ea typeface="DotumChe" pitchFamily="49" charset="-127"/>
              </a:rPr>
              <a:t>Voda</a:t>
            </a:r>
          </a:p>
          <a:p>
            <a:r>
              <a:rPr lang="sk-SK" dirty="0" smtClean="0">
                <a:latin typeface="DotumChe" pitchFamily="49" charset="-127"/>
                <a:ea typeface="DotumChe" pitchFamily="49" charset="-127"/>
              </a:rPr>
              <a:t>Ak </a:t>
            </a:r>
            <a:r>
              <a:rPr lang="de-AT" dirty="0" smtClean="0">
                <a:latin typeface="DotumChe" pitchFamily="49" charset="-127"/>
                <a:ea typeface="DotumChe" pitchFamily="49" charset="-127"/>
              </a:rPr>
              <a:t>je </a:t>
            </a:r>
            <a:r>
              <a:rPr lang="de-AT" dirty="0">
                <a:latin typeface="DotumChe" pitchFamily="49" charset="-127"/>
                <a:ea typeface="DotumChe" pitchFamily="49" charset="-127"/>
              </a:rPr>
              <a:t>v </a:t>
            </a:r>
            <a:r>
              <a:rPr lang="de-AT" dirty="0" err="1">
                <a:latin typeface="DotumChe" pitchFamily="49" charset="-127"/>
                <a:ea typeface="DotumChe" pitchFamily="49" charset="-127"/>
              </a:rPr>
              <a:t>rastline</a:t>
            </a:r>
            <a:r>
              <a:rPr lang="de-AT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de-AT" dirty="0" err="1">
                <a:latin typeface="DotumChe" pitchFamily="49" charset="-127"/>
                <a:ea typeface="DotumChe" pitchFamily="49" charset="-127"/>
              </a:rPr>
              <a:t>nedostatok</a:t>
            </a:r>
            <a:r>
              <a:rPr lang="de-AT" dirty="0">
                <a:latin typeface="DotumChe" pitchFamily="49" charset="-127"/>
                <a:ea typeface="DotumChe" pitchFamily="49" charset="-127"/>
              </a:rPr>
              <a:t> vody, </a:t>
            </a:r>
            <a:r>
              <a:rPr lang="de-AT" dirty="0" err="1">
                <a:latin typeface="DotumChe" pitchFamily="49" charset="-127"/>
                <a:ea typeface="DotumChe" pitchFamily="49" charset="-127"/>
              </a:rPr>
              <a:t>zatvoria</a:t>
            </a:r>
            <a:r>
              <a:rPr lang="de-AT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de-AT" dirty="0" err="1">
                <a:latin typeface="DotumChe" pitchFamily="49" charset="-127"/>
                <a:ea typeface="DotumChe" pitchFamily="49" charset="-127"/>
              </a:rPr>
              <a:t>sa</a:t>
            </a:r>
            <a:r>
              <a:rPr lang="de-AT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de-AT" dirty="0" err="1">
                <a:latin typeface="DotumChe" pitchFamily="49" charset="-127"/>
                <a:ea typeface="DotumChe" pitchFamily="49" charset="-127"/>
              </a:rPr>
              <a:t>prieduchy</a:t>
            </a:r>
            <a:r>
              <a:rPr lang="de-AT" dirty="0">
                <a:latin typeface="DotumChe" pitchFamily="49" charset="-127"/>
                <a:ea typeface="DotumChe" pitchFamily="49" charset="-127"/>
              </a:rPr>
              <a:t>, </a:t>
            </a:r>
            <a:r>
              <a:rPr lang="de-AT" dirty="0" err="1">
                <a:latin typeface="DotumChe" pitchFamily="49" charset="-127"/>
                <a:ea typeface="DotumChe" pitchFamily="49" charset="-127"/>
              </a:rPr>
              <a:t>ktorými</a:t>
            </a:r>
            <a:r>
              <a:rPr lang="de-AT" dirty="0">
                <a:latin typeface="DotumChe" pitchFamily="49" charset="-127"/>
                <a:ea typeface="DotumChe" pitchFamily="49" charset="-127"/>
              </a:rPr>
              <a:t> do </a:t>
            </a:r>
            <a:r>
              <a:rPr lang="de-AT" dirty="0" err="1">
                <a:latin typeface="DotumChe" pitchFamily="49" charset="-127"/>
                <a:ea typeface="DotumChe" pitchFamily="49" charset="-127"/>
              </a:rPr>
              <a:t>rastliny</a:t>
            </a:r>
            <a:r>
              <a:rPr lang="de-AT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de-AT" dirty="0" err="1">
                <a:latin typeface="DotumChe" pitchFamily="49" charset="-127"/>
                <a:ea typeface="DotumChe" pitchFamily="49" charset="-127"/>
              </a:rPr>
              <a:t>vniká</a:t>
            </a:r>
            <a:r>
              <a:rPr lang="de-AT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de-AT" dirty="0" smtClean="0">
                <a:latin typeface="DotumChe" pitchFamily="49" charset="-127"/>
                <a:ea typeface="DotumChe" pitchFamily="49" charset="-127"/>
              </a:rPr>
              <a:t>CO₂ </a:t>
            </a:r>
            <a:r>
              <a:rPr lang="de-AT" dirty="0">
                <a:latin typeface="DotumChe" pitchFamily="49" charset="-127"/>
                <a:ea typeface="DotumChe" pitchFamily="49" charset="-127"/>
              </a:rPr>
              <a:t>a </a:t>
            </a:r>
            <a:r>
              <a:rPr lang="de-AT" dirty="0" err="1">
                <a:latin typeface="DotumChe" pitchFamily="49" charset="-127"/>
                <a:ea typeface="DotumChe" pitchFamily="49" charset="-127"/>
              </a:rPr>
              <a:t>spomalí</a:t>
            </a:r>
            <a:r>
              <a:rPr lang="de-AT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de-AT" dirty="0" err="1">
                <a:latin typeface="DotumChe" pitchFamily="49" charset="-127"/>
                <a:ea typeface="DotumChe" pitchFamily="49" charset="-127"/>
              </a:rPr>
              <a:t>sa</a:t>
            </a:r>
            <a:r>
              <a:rPr lang="de-AT" dirty="0">
                <a:latin typeface="DotumChe" pitchFamily="49" charset="-127"/>
                <a:ea typeface="DotumChe" pitchFamily="49" charset="-127"/>
              </a:rPr>
              <a:t> </a:t>
            </a:r>
            <a:r>
              <a:rPr lang="de-AT" dirty="0" err="1">
                <a:latin typeface="DotumChe" pitchFamily="49" charset="-127"/>
                <a:ea typeface="DotumChe" pitchFamily="49" charset="-127"/>
              </a:rPr>
              <a:t>fotosyntéza</a:t>
            </a:r>
            <a:r>
              <a:rPr lang="de-AT" dirty="0">
                <a:latin typeface="DotumChe" pitchFamily="49" charset="-127"/>
                <a:ea typeface="DotumChe" pitchFamily="49" charset="-127"/>
              </a:rPr>
              <a:t>.</a:t>
            </a:r>
            <a:endParaRPr lang="en-US" dirty="0">
              <a:latin typeface="DotumChe" pitchFamily="49" charset="-127"/>
              <a:ea typeface="DotumChe" pitchFamily="49" charset="-127"/>
            </a:endParaRPr>
          </a:p>
          <a:p>
            <a:pPr>
              <a:buFont typeface="Courier New" pitchFamily="49" charset="0"/>
              <a:buChar char="o"/>
            </a:pPr>
            <a:r>
              <a:rPr lang="sk-SK" b="1" dirty="0" smtClean="0">
                <a:latin typeface="BankGothic Md BT" pitchFamily="34" charset="0"/>
                <a:ea typeface="DotumChe" pitchFamily="49" charset="-127"/>
              </a:rPr>
              <a:t>Teplota</a:t>
            </a:r>
          </a:p>
          <a:p>
            <a:pPr marL="514350" indent="-514350"/>
            <a:r>
              <a:rPr lang="de-AT" dirty="0" err="1" smtClean="0">
                <a:latin typeface="DotumChe" pitchFamily="49" charset="-127"/>
                <a:ea typeface="DotumChe" pitchFamily="49" charset="-127"/>
              </a:rPr>
              <a:t>Optimálna</a:t>
            </a:r>
            <a:r>
              <a:rPr lang="de-AT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de-AT" dirty="0" err="1" smtClean="0">
                <a:latin typeface="DotumChe" pitchFamily="49" charset="-127"/>
                <a:ea typeface="DotumChe" pitchFamily="49" charset="-127"/>
              </a:rPr>
              <a:t>teplota</a:t>
            </a:r>
            <a:r>
              <a:rPr lang="de-AT" dirty="0" smtClean="0">
                <a:latin typeface="DotumChe" pitchFamily="49" charset="-127"/>
                <a:ea typeface="DotumChe" pitchFamily="49" charset="-127"/>
              </a:rPr>
              <a:t> na </a:t>
            </a:r>
            <a:r>
              <a:rPr lang="de-AT" dirty="0" err="1" smtClean="0">
                <a:latin typeface="DotumChe" pitchFamily="49" charset="-127"/>
                <a:ea typeface="DotumChe" pitchFamily="49" charset="-127"/>
              </a:rPr>
              <a:t>priebeh</a:t>
            </a:r>
            <a:r>
              <a:rPr lang="de-AT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de-AT" dirty="0" err="1" smtClean="0">
                <a:latin typeface="DotumChe" pitchFamily="49" charset="-127"/>
                <a:ea typeface="DotumChe" pitchFamily="49" charset="-127"/>
              </a:rPr>
              <a:t>fotosyntézy</a:t>
            </a:r>
            <a:r>
              <a:rPr lang="de-AT" dirty="0" smtClean="0">
                <a:latin typeface="DotumChe" pitchFamily="49" charset="-127"/>
                <a:ea typeface="DotumChe" pitchFamily="49" charset="-127"/>
              </a:rPr>
              <a:t> je 37°C.</a:t>
            </a:r>
            <a:endParaRPr lang="sk-SK" dirty="0" smtClean="0">
              <a:latin typeface="DotumChe" pitchFamily="49" charset="-127"/>
              <a:ea typeface="DotumChe" pitchFamily="49" charset="-127"/>
            </a:endParaRPr>
          </a:p>
          <a:p>
            <a:pPr marL="514350" indent="-514350"/>
            <a:r>
              <a:rPr lang="de-AT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de-AT" dirty="0" err="1" smtClean="0">
                <a:latin typeface="DotumChe" pitchFamily="49" charset="-127"/>
                <a:ea typeface="DotumChe" pitchFamily="49" charset="-127"/>
              </a:rPr>
              <a:t>Fotosyntéza</a:t>
            </a:r>
            <a:r>
              <a:rPr lang="de-AT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de-AT" dirty="0" err="1" smtClean="0">
                <a:latin typeface="DotumChe" pitchFamily="49" charset="-127"/>
                <a:ea typeface="DotumChe" pitchFamily="49" charset="-127"/>
              </a:rPr>
              <a:t>dobre</a:t>
            </a:r>
            <a:r>
              <a:rPr lang="de-AT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de-AT" dirty="0" err="1" smtClean="0">
                <a:latin typeface="DotumChe" pitchFamily="49" charset="-127"/>
                <a:ea typeface="DotumChe" pitchFamily="49" charset="-127"/>
              </a:rPr>
              <a:t>prebieha</a:t>
            </a:r>
            <a:r>
              <a:rPr lang="de-AT" dirty="0" smtClean="0">
                <a:latin typeface="DotumChe" pitchFamily="49" charset="-127"/>
                <a:ea typeface="DotumChe" pitchFamily="49" charset="-127"/>
              </a:rPr>
              <a:t> v </a:t>
            </a:r>
            <a:r>
              <a:rPr lang="de-AT" dirty="0" err="1" smtClean="0">
                <a:latin typeface="DotumChe" pitchFamily="49" charset="-127"/>
                <a:ea typeface="DotumChe" pitchFamily="49" charset="-127"/>
              </a:rPr>
              <a:t>rozmedzí</a:t>
            </a:r>
            <a:r>
              <a:rPr lang="de-AT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de-AT" dirty="0" err="1" smtClean="0">
                <a:latin typeface="DotumChe" pitchFamily="49" charset="-127"/>
                <a:ea typeface="DotumChe" pitchFamily="49" charset="-127"/>
              </a:rPr>
              <a:t>teplôt</a:t>
            </a:r>
            <a:r>
              <a:rPr lang="de-AT" dirty="0" smtClean="0">
                <a:latin typeface="DotumChe" pitchFamily="49" charset="-127"/>
                <a:ea typeface="DotumChe" pitchFamily="49" charset="-127"/>
              </a:rPr>
              <a:t> 10- 40°C</a:t>
            </a:r>
            <a:endParaRPr lang="sk-SK" dirty="0" smtClean="0">
              <a:latin typeface="DotumChe" pitchFamily="49" charset="-127"/>
              <a:ea typeface="DotumChe" pitchFamily="49" charset="-127"/>
            </a:endParaRPr>
          </a:p>
          <a:p>
            <a:pPr marL="514350" indent="-514350"/>
            <a:r>
              <a:rPr lang="sk-SK" dirty="0" err="1" smtClean="0">
                <a:latin typeface="DotumChe" pitchFamily="49" charset="-127"/>
                <a:ea typeface="DotumChe" pitchFamily="49" charset="-127"/>
              </a:rPr>
              <a:t>A</a:t>
            </a:r>
            <a:r>
              <a:rPr lang="de-AT" dirty="0" smtClean="0">
                <a:latin typeface="DotumChe" pitchFamily="49" charset="-127"/>
                <a:ea typeface="DotumChe" pitchFamily="49" charset="-127"/>
              </a:rPr>
              <a:t>k je </a:t>
            </a:r>
            <a:r>
              <a:rPr lang="de-AT" dirty="0" err="1" smtClean="0">
                <a:latin typeface="DotumChe" pitchFamily="49" charset="-127"/>
                <a:ea typeface="DotumChe" pitchFamily="49" charset="-127"/>
              </a:rPr>
              <a:t>teplota</a:t>
            </a:r>
            <a:r>
              <a:rPr lang="de-AT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de-AT" dirty="0" err="1" smtClean="0">
                <a:latin typeface="DotumChe" pitchFamily="49" charset="-127"/>
                <a:ea typeface="DotumChe" pitchFamily="49" charset="-127"/>
              </a:rPr>
              <a:t>vyššia</a:t>
            </a:r>
            <a:r>
              <a:rPr lang="de-AT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de-AT" dirty="0" err="1" smtClean="0">
                <a:latin typeface="DotumChe" pitchFamily="49" charset="-127"/>
                <a:ea typeface="DotumChe" pitchFamily="49" charset="-127"/>
              </a:rPr>
              <a:t>alebo</a:t>
            </a:r>
            <a:r>
              <a:rPr lang="de-AT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de-AT" dirty="0" err="1" smtClean="0">
                <a:latin typeface="DotumChe" pitchFamily="49" charset="-127"/>
                <a:ea typeface="DotumChe" pitchFamily="49" charset="-127"/>
              </a:rPr>
              <a:t>nižšia</a:t>
            </a:r>
            <a:r>
              <a:rPr lang="de-AT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de-AT" dirty="0" err="1" smtClean="0">
                <a:latin typeface="DotumChe" pitchFamily="49" charset="-127"/>
                <a:ea typeface="DotumChe" pitchFamily="49" charset="-127"/>
              </a:rPr>
              <a:t>fotosyntéza</a:t>
            </a:r>
            <a:r>
              <a:rPr lang="de-AT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de-AT" dirty="0" err="1" smtClean="0">
                <a:latin typeface="DotumChe" pitchFamily="49" charset="-127"/>
                <a:ea typeface="DotumChe" pitchFamily="49" charset="-127"/>
              </a:rPr>
              <a:t>neprebieha</a:t>
            </a:r>
            <a:r>
              <a:rPr lang="de-AT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de-AT" dirty="0" err="1" smtClean="0">
                <a:latin typeface="DotumChe" pitchFamily="49" charset="-127"/>
                <a:ea typeface="DotumChe" pitchFamily="49" charset="-127"/>
              </a:rPr>
              <a:t>tak</a:t>
            </a:r>
            <a:r>
              <a:rPr lang="de-AT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de-AT" dirty="0" err="1" smtClean="0">
                <a:latin typeface="DotumChe" pitchFamily="49" charset="-127"/>
                <a:ea typeface="DotumChe" pitchFamily="49" charset="-127"/>
              </a:rPr>
              <a:t>efektívne</a:t>
            </a:r>
            <a:r>
              <a:rPr lang="de-AT" dirty="0" smtClean="0">
                <a:latin typeface="DotumChe" pitchFamily="49" charset="-127"/>
                <a:ea typeface="DotumChe" pitchFamily="49" charset="-127"/>
              </a:rPr>
              <a:t>.</a:t>
            </a:r>
            <a:endParaRPr lang="en-US" dirty="0" smtClean="0">
              <a:latin typeface="DotumChe" pitchFamily="49" charset="-127"/>
              <a:ea typeface="DotumChe" pitchFamily="49" charset="-127"/>
            </a:endParaRPr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b="1" dirty="0" smtClean="0"/>
          </a:p>
          <a:p>
            <a:pPr marL="514350" indent="-514350"/>
            <a:endParaRPr lang="sk-SK" b="1" dirty="0" smtClean="0"/>
          </a:p>
          <a:p>
            <a:endParaRPr lang="en-US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609600" y="12954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493776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b="1" dirty="0" err="1" smtClean="0">
                <a:latin typeface="BankGothic Md BT" pitchFamily="34" charset="0"/>
                <a:ea typeface="DotumChe" pitchFamily="49" charset="-127"/>
              </a:rPr>
              <a:t>Vlnová</a:t>
            </a:r>
            <a:r>
              <a:rPr lang="en-US" b="1" dirty="0" smtClean="0">
                <a:latin typeface="BankGothic Md BT" pitchFamily="34" charset="0"/>
                <a:ea typeface="DotumChe" pitchFamily="49" charset="-127"/>
              </a:rPr>
              <a:t> </a:t>
            </a:r>
            <a:r>
              <a:rPr lang="en-US" b="1" dirty="0" err="1" smtClean="0">
                <a:latin typeface="BankGothic Md BT" pitchFamily="34" charset="0"/>
                <a:ea typeface="DotumChe" pitchFamily="49" charset="-127"/>
              </a:rPr>
              <a:t>d</a:t>
            </a:r>
            <a:r>
              <a:rPr lang="en-US" dirty="0" err="1" smtClean="0">
                <a:latin typeface="BankGothic Md BT" pitchFamily="34" charset="0"/>
                <a:ea typeface="DotumChe" pitchFamily="49" charset="-127"/>
              </a:rPr>
              <a:t>ĺ</a:t>
            </a:r>
            <a:r>
              <a:rPr lang="en-US" b="1" dirty="0" err="1" smtClean="0">
                <a:latin typeface="BankGothic Md BT" pitchFamily="34" charset="0"/>
                <a:ea typeface="DotumChe" pitchFamily="49" charset="-127"/>
              </a:rPr>
              <a:t>žka</a:t>
            </a:r>
            <a:r>
              <a:rPr lang="en-US" b="1" dirty="0" smtClean="0">
                <a:latin typeface="BankGothic Md BT" pitchFamily="34" charset="0"/>
                <a:ea typeface="DotumChe" pitchFamily="49" charset="-127"/>
              </a:rPr>
              <a:t> a </a:t>
            </a:r>
            <a:r>
              <a:rPr lang="en-US" b="1" dirty="0" err="1" smtClean="0">
                <a:latin typeface="BankGothic Md BT" pitchFamily="34" charset="0"/>
                <a:ea typeface="DotumChe" pitchFamily="49" charset="-127"/>
              </a:rPr>
              <a:t>intenzita</a:t>
            </a:r>
            <a:r>
              <a:rPr lang="en-US" b="1" dirty="0" smtClean="0">
                <a:latin typeface="BankGothic Md BT" pitchFamily="34" charset="0"/>
                <a:ea typeface="DotumChe" pitchFamily="49" charset="-127"/>
              </a:rPr>
              <a:t> </a:t>
            </a:r>
            <a:r>
              <a:rPr lang="en-US" b="1" dirty="0" err="1" smtClean="0">
                <a:latin typeface="BankGothic Md BT" pitchFamily="34" charset="0"/>
                <a:ea typeface="DotumChe" pitchFamily="49" charset="-127"/>
              </a:rPr>
              <a:t>svetla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. </a:t>
            </a:r>
            <a:endParaRPr lang="sk-SK" b="1" dirty="0" smtClean="0">
              <a:latin typeface="DotumChe" pitchFamily="49" charset="-127"/>
              <a:ea typeface="DotumChe" pitchFamily="49" charset="-127"/>
            </a:endParaRPr>
          </a:p>
          <a:p>
            <a:r>
              <a:rPr lang="sk-SK" dirty="0" smtClean="0">
                <a:latin typeface="DotumChe" pitchFamily="49" charset="-127"/>
                <a:ea typeface="DotumChe" pitchFamily="49" charset="-127"/>
              </a:rPr>
              <a:t>Slnečné žiarenie je n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evyčerpateľn</a:t>
            </a:r>
            <a:r>
              <a:rPr lang="sk-SK" dirty="0" err="1" smtClean="0">
                <a:latin typeface="DotumChe" pitchFamily="49" charset="-127"/>
                <a:ea typeface="DotumChe" pitchFamily="49" charset="-127"/>
              </a:rPr>
              <a:t>ým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zdroj</a:t>
            </a:r>
            <a:r>
              <a:rPr lang="sk-SK" dirty="0" err="1" smtClean="0">
                <a:latin typeface="DotumChe" pitchFamily="49" charset="-127"/>
                <a:ea typeface="DotumChe" pitchFamily="49" charset="-127"/>
              </a:rPr>
              <a:t>om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energie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pre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tieto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procesy</a:t>
            </a:r>
            <a:endParaRPr lang="sk-SK" dirty="0" smtClean="0">
              <a:latin typeface="DotumChe" pitchFamily="49" charset="-127"/>
              <a:ea typeface="DotumChe" pitchFamily="49" charset="-127"/>
            </a:endParaRPr>
          </a:p>
          <a:p>
            <a:r>
              <a:rPr lang="sk-SK" dirty="0" smtClean="0">
                <a:latin typeface="DotumChe" pitchFamily="49" charset="-127"/>
                <a:ea typeface="DotumChe" pitchFamily="49" charset="-127"/>
              </a:rPr>
              <a:t>E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nergia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žiarenia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vlnovej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dĺžky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v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intervale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400-700 nm</a:t>
            </a:r>
            <a:r>
              <a:rPr lang="sk-SK" dirty="0" smtClean="0">
                <a:latin typeface="DotumChe" pitchFamily="49" charset="-127"/>
                <a:ea typeface="DotumChe" pitchFamily="49" charset="-127"/>
              </a:rPr>
              <a:t> - 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zelené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rastliny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,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sinice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,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riasy</a:t>
            </a:r>
            <a:r>
              <a:rPr lang="sk-SK" dirty="0" smtClean="0">
                <a:latin typeface="DotumChe" pitchFamily="49" charset="-127"/>
                <a:ea typeface="DotumChe" pitchFamily="49" charset="-127"/>
              </a:rPr>
              <a:t> a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300-950 nm </a:t>
            </a:r>
            <a:r>
              <a:rPr lang="sk-SK" dirty="0" smtClean="0">
                <a:latin typeface="DotumChe" pitchFamily="49" charset="-127"/>
                <a:ea typeface="DotumChe" pitchFamily="49" charset="-127"/>
              </a:rPr>
              <a:t>-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baktérie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. </a:t>
            </a:r>
            <a:endParaRPr lang="sk-SK" dirty="0" smtClean="0">
              <a:latin typeface="DotumChe" pitchFamily="49" charset="-127"/>
              <a:ea typeface="DotumChe" pitchFamily="49" charset="-127"/>
            </a:endParaRPr>
          </a:p>
          <a:p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Najvýhodnejšou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zložkou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svetla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pre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fotosyntézu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je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červené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a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modrofialové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svetlo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. </a:t>
            </a:r>
            <a:endParaRPr lang="sk-SK" dirty="0" smtClean="0">
              <a:latin typeface="DotumChe" pitchFamily="49" charset="-127"/>
              <a:ea typeface="DotumChe" pitchFamily="49" charset="-127"/>
            </a:endParaRPr>
          </a:p>
          <a:p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Rastlina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dokáže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zo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svetla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,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čo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na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ňu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dopadne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využiť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asi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2%.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Ostatné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svetlo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sa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odráža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,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alebo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prepúšťa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. </a:t>
            </a:r>
            <a:endParaRPr lang="sk-SK" dirty="0" smtClean="0">
              <a:latin typeface="DotumChe" pitchFamily="49" charset="-127"/>
              <a:ea typeface="DotumChe" pitchFamily="49" charset="-127"/>
            </a:endParaRPr>
          </a:p>
          <a:p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Pri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zvyšovaní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intenzity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svetla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fotosyntéza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stúpa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, ale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zvyšovanie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nad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hranicu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ďalšie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zvyšovanie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fotosyntézy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neprináša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.</a:t>
            </a:r>
            <a:endParaRPr lang="sk-SK" dirty="0" smtClean="0">
              <a:latin typeface="DotumChe" pitchFamily="49" charset="-127"/>
              <a:ea typeface="DotumChe" pitchFamily="49" charset="-127"/>
            </a:endParaRPr>
          </a:p>
          <a:p>
            <a:pPr>
              <a:buNone/>
            </a:pPr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b="1" dirty="0" err="1" smtClean="0">
                <a:latin typeface="BankGothic Md BT" pitchFamily="34" charset="0"/>
                <a:ea typeface="DotumChe" pitchFamily="49" charset="-127"/>
              </a:rPr>
              <a:t>Oxid</a:t>
            </a:r>
            <a:r>
              <a:rPr lang="en-US" b="1" dirty="0" smtClean="0">
                <a:latin typeface="BankGothic Md BT" pitchFamily="34" charset="0"/>
                <a:ea typeface="DotumChe" pitchFamily="49" charset="-127"/>
              </a:rPr>
              <a:t> </a:t>
            </a:r>
            <a:r>
              <a:rPr lang="en-US" b="1" dirty="0" err="1" smtClean="0">
                <a:latin typeface="BankGothic Md BT" pitchFamily="34" charset="0"/>
                <a:ea typeface="DotumChe" pitchFamily="49" charset="-127"/>
              </a:rPr>
              <a:t>uhličitý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.</a:t>
            </a:r>
            <a:endParaRPr lang="sk-SK" dirty="0" smtClean="0">
              <a:latin typeface="DotumChe" pitchFamily="49" charset="-127"/>
              <a:ea typeface="DotumChe" pitchFamily="49" charset="-127"/>
            </a:endParaRPr>
          </a:p>
          <a:p>
            <a:r>
              <a:rPr lang="en-US" dirty="0" smtClean="0">
                <a:latin typeface="DotumChe" pitchFamily="49" charset="-127"/>
                <a:ea typeface="DotumChe" pitchFamily="49" charset="-127"/>
              </a:rPr>
              <a:t> Z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jedného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gramu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oxidu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uhličitého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sa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vytvorí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asi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0,5 g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sušiny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. </a:t>
            </a:r>
            <a:endParaRPr lang="sk-SK" dirty="0" smtClean="0">
              <a:latin typeface="DotumChe" pitchFamily="49" charset="-127"/>
              <a:ea typeface="DotumChe" pitchFamily="49" charset="-127"/>
            </a:endParaRPr>
          </a:p>
          <a:p>
            <a:r>
              <a:rPr lang="en-US" dirty="0" smtClean="0">
                <a:latin typeface="DotumChe" pitchFamily="49" charset="-127"/>
                <a:ea typeface="DotumChe" pitchFamily="49" charset="-127"/>
              </a:rPr>
              <a:t>V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atmosfére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je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koncentrácia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CO₂ 0,03%. </a:t>
            </a:r>
            <a:endParaRPr lang="sk-SK" dirty="0" smtClean="0">
              <a:latin typeface="DotumChe" pitchFamily="49" charset="-127"/>
              <a:ea typeface="DotumChe" pitchFamily="49" charset="-127"/>
            </a:endParaRPr>
          </a:p>
          <a:p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Veľké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zvýšenie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,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alebo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zníženie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koncentrácie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spomaľuje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až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zastavuje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fotosyntézu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,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menšie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zmeny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ju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en-US" dirty="0" err="1" smtClean="0">
                <a:latin typeface="DotumChe" pitchFamily="49" charset="-127"/>
                <a:ea typeface="DotumChe" pitchFamily="49" charset="-127"/>
              </a:rPr>
              <a:t>neovplyvňujú</a:t>
            </a:r>
            <a:r>
              <a:rPr lang="en-US" dirty="0" smtClean="0">
                <a:latin typeface="DotumChe" pitchFamily="49" charset="-127"/>
                <a:ea typeface="DotumChe" pitchFamily="49" charset="-127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3" descr="cer.r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48400" y="0"/>
            <a:ext cx="2895600" cy="4343400"/>
          </a:xfrm>
          <a:prstGeom prst="rect">
            <a:avLst/>
          </a:prstGeom>
        </p:spPr>
      </p:pic>
      <p:pic>
        <p:nvPicPr>
          <p:cNvPr id="7" name="Obrázok 6" descr="cerven.rias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238500" cy="2590800"/>
          </a:xfrm>
          <a:prstGeom prst="rect">
            <a:avLst/>
          </a:prstGeom>
        </p:spPr>
      </p:pic>
      <p:pic>
        <p:nvPicPr>
          <p:cNvPr id="9" name="Obrázok 8" descr="cervene_riasy_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95600" y="1524000"/>
            <a:ext cx="3304085" cy="2586990"/>
          </a:xfrm>
          <a:prstGeom prst="rect">
            <a:avLst/>
          </a:prstGeom>
        </p:spPr>
      </p:pic>
      <p:pic>
        <p:nvPicPr>
          <p:cNvPr id="10" name="Obrázok 9" descr="c.r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962400"/>
            <a:ext cx="4337978" cy="2895600"/>
          </a:xfrm>
          <a:prstGeom prst="rect">
            <a:avLst/>
          </a:prstGeom>
        </p:spPr>
      </p:pic>
      <p:pic>
        <p:nvPicPr>
          <p:cNvPr id="11" name="Obrázok 10" descr="cer.ria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05400" y="4131945"/>
            <a:ext cx="4038600" cy="272605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čiatok">
  <a:themeElements>
    <a:clrScheme name="Počiato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čiato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čiato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383</TotalTime>
  <Words>410</Words>
  <Application>Microsoft Office PowerPoint</Application>
  <PresentationFormat>Prezentácia na obrazovke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Počiatok</vt:lpstr>
      <vt:lpstr>Riasy a sinice ako najväčšie producenty kyslíka </vt:lpstr>
      <vt:lpstr>Fotosyntéza</vt:lpstr>
      <vt:lpstr>Snímka 3</vt:lpstr>
      <vt:lpstr>Snímka 4</vt:lpstr>
      <vt:lpstr>Snímka 5</vt:lpstr>
      <vt:lpstr>Faktory ovplyvňujúce fotosyntézu</vt:lpstr>
      <vt:lpstr>Snímka 7</vt:lpstr>
      <vt:lpstr>Snímka 8</vt:lpstr>
      <vt:lpstr>Snímka 9</vt:lpstr>
      <vt:lpstr>Snímka 10</vt:lpstr>
      <vt:lpstr>Rozsievky</vt:lpstr>
      <vt:lpstr>Snímka 12</vt:lpstr>
      <vt:lpstr>Chaluha bublinatá:  - na palístkoch sa vytvárajú mechúriky vyplnené plynom, ktoré ju nadľahčujú.</vt:lpstr>
      <vt:lpstr>Snímka 14</vt:lpstr>
      <vt:lpstr>Štruktúra sinice</vt:lpstr>
      <vt:lpstr>Snímka 16</vt:lpstr>
      <vt:lpstr>Použitá literatúra</vt:lpstr>
      <vt:lpstr>Ďakujeme za pozornosť 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Riasy a sinice</dc:title>
  <dc:creator>Ivka</dc:creator>
  <cp:lastModifiedBy>lenovo_ntb</cp:lastModifiedBy>
  <cp:revision>40</cp:revision>
  <dcterms:created xsi:type="dcterms:W3CDTF">2012-03-10T19:43:05Z</dcterms:created>
  <dcterms:modified xsi:type="dcterms:W3CDTF">2012-04-09T06:53:03Z</dcterms:modified>
</cp:coreProperties>
</file>