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489700"/>
            <a:chOff x="0" y="68"/>
            <a:chExt cx="5733" cy="408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hidden">
            <a:xfrm rot="-5400000">
              <a:off x="19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hidden">
            <a:xfrm rot="-5400000">
              <a:off x="19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hidden">
            <a:xfrm rot="-5400000">
              <a:off x="19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hidden">
            <a:xfrm rot="-5400000">
              <a:off x="19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hidden">
            <a:xfrm rot="-5400000">
              <a:off x="19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hidden">
            <a:xfrm rot="-5400000">
              <a:off x="19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hidden">
            <a:xfrm rot="-5400000">
              <a:off x="19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hidden">
            <a:xfrm rot="-5400000">
              <a:off x="19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hidden">
            <a:xfrm>
              <a:off x="483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hidden">
            <a:xfrm>
              <a:off x="984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hidden">
            <a:xfrm>
              <a:off x="984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hidden">
            <a:xfrm>
              <a:off x="483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hidden">
            <a:xfrm rot="-5400000">
              <a:off x="734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hidden">
            <a:xfrm rot="-5400000">
              <a:off x="1263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hidden">
            <a:xfrm rot="-5400000">
              <a:off x="1263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hidden">
            <a:xfrm rot="-5400000">
              <a:off x="734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hidden">
            <a:xfrm>
              <a:off x="483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hidden">
            <a:xfrm>
              <a:off x="984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hidden">
            <a:xfrm>
              <a:off x="984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hidden">
            <a:xfrm>
              <a:off x="483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hidden">
            <a:xfrm rot="-5400000">
              <a:off x="734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hidden">
            <a:xfrm rot="-5400000">
              <a:off x="1263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hidden">
            <a:xfrm rot="-5400000">
              <a:off x="1263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hidden">
            <a:xfrm rot="-5400000">
              <a:off x="734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hidden">
            <a:xfrm>
              <a:off x="483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hidden">
            <a:xfrm>
              <a:off x="984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hidden">
            <a:xfrm>
              <a:off x="984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hidden">
            <a:xfrm>
              <a:off x="483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hidden">
            <a:xfrm rot="-5400000">
              <a:off x="734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hidden">
            <a:xfrm rot="-5400000">
              <a:off x="1263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hidden">
            <a:xfrm rot="-5400000">
              <a:off x="1263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hidden">
            <a:xfrm rot="-5400000">
              <a:off x="734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hidden">
            <a:xfrm>
              <a:off x="483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hidden">
            <a:xfrm>
              <a:off x="984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hidden">
            <a:xfrm>
              <a:off x="984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hidden">
            <a:xfrm>
              <a:off x="483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hidden">
            <a:xfrm rot="-5400000">
              <a:off x="734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hidden">
            <a:xfrm rot="-5400000">
              <a:off x="1263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hidden">
            <a:xfrm rot="-5400000">
              <a:off x="1263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hidden">
            <a:xfrm rot="-5400000">
              <a:off x="734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hidden">
            <a:xfrm>
              <a:off x="1551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hidden">
            <a:xfrm>
              <a:off x="2052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hidden">
            <a:xfrm>
              <a:off x="2052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hidden">
            <a:xfrm>
              <a:off x="1551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hidden">
            <a:xfrm rot="-5400000">
              <a:off x="1802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hidden">
            <a:xfrm rot="-5400000">
              <a:off x="2331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hidden">
            <a:xfrm rot="-5400000">
              <a:off x="2331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hidden">
            <a:xfrm rot="-5400000">
              <a:off x="1802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hidden">
            <a:xfrm>
              <a:off x="1551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hidden">
            <a:xfrm>
              <a:off x="2052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hidden">
            <a:xfrm>
              <a:off x="2052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hidden">
            <a:xfrm>
              <a:off x="1551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hidden">
            <a:xfrm rot="-5400000">
              <a:off x="1802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hidden">
            <a:xfrm rot="-5400000">
              <a:off x="2331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hidden">
            <a:xfrm rot="-5400000">
              <a:off x="2331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hidden">
            <a:xfrm rot="-5400000">
              <a:off x="1802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hidden">
            <a:xfrm>
              <a:off x="1551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hidden">
            <a:xfrm>
              <a:off x="2052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hidden">
            <a:xfrm>
              <a:off x="2052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hidden">
            <a:xfrm>
              <a:off x="1551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hidden">
            <a:xfrm rot="-5400000">
              <a:off x="1802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hidden">
            <a:xfrm rot="-5400000">
              <a:off x="2331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hidden">
            <a:xfrm rot="-5400000">
              <a:off x="2331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hidden">
            <a:xfrm rot="-5400000">
              <a:off x="1802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hidden">
            <a:xfrm>
              <a:off x="1551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hidden">
            <a:xfrm>
              <a:off x="2052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hidden">
            <a:xfrm>
              <a:off x="2052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hidden">
            <a:xfrm>
              <a:off x="1551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hidden">
            <a:xfrm rot="-5400000">
              <a:off x="1802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hidden">
            <a:xfrm rot="-5400000">
              <a:off x="2331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hidden">
            <a:xfrm rot="-5400000">
              <a:off x="2331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hidden">
            <a:xfrm rot="-5400000">
              <a:off x="1802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hidden">
            <a:xfrm>
              <a:off x="2619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hidden">
            <a:xfrm>
              <a:off x="3120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hidden">
            <a:xfrm>
              <a:off x="3120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hidden">
            <a:xfrm>
              <a:off x="2619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hidden">
            <a:xfrm rot="-5400000">
              <a:off x="2870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hidden">
            <a:xfrm rot="-5400000">
              <a:off x="3399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hidden">
            <a:xfrm rot="-5400000">
              <a:off x="3399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hidden">
            <a:xfrm rot="-5400000">
              <a:off x="2870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hidden">
            <a:xfrm>
              <a:off x="2619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hidden">
            <a:xfrm>
              <a:off x="3120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hidden">
            <a:xfrm>
              <a:off x="3120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hidden">
            <a:xfrm>
              <a:off x="2619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hidden">
            <a:xfrm rot="-5400000">
              <a:off x="2870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hidden">
            <a:xfrm rot="-5400000">
              <a:off x="3399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hidden">
            <a:xfrm rot="-5400000">
              <a:off x="3399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hidden">
            <a:xfrm rot="-5400000">
              <a:off x="2870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hidden">
            <a:xfrm>
              <a:off x="2619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hidden">
            <a:xfrm>
              <a:off x="3120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hidden">
            <a:xfrm>
              <a:off x="3120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hidden">
            <a:xfrm>
              <a:off x="2619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hidden">
            <a:xfrm rot="-5400000">
              <a:off x="2870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hidden">
            <a:xfrm rot="-5400000">
              <a:off x="3399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hidden">
            <a:xfrm rot="-5400000">
              <a:off x="3399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hidden">
            <a:xfrm rot="-5400000">
              <a:off x="2870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hidden">
            <a:xfrm>
              <a:off x="2619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hidden">
            <a:xfrm>
              <a:off x="3120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hidden">
            <a:xfrm>
              <a:off x="3120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hidden">
            <a:xfrm>
              <a:off x="2619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hidden">
            <a:xfrm rot="-5400000">
              <a:off x="2870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hidden">
            <a:xfrm rot="-5400000">
              <a:off x="3399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hidden">
            <a:xfrm rot="-5400000">
              <a:off x="3399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hidden">
            <a:xfrm rot="-5400000">
              <a:off x="2870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hidden">
            <a:xfrm>
              <a:off x="3687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hidden">
            <a:xfrm>
              <a:off x="4188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hidden">
            <a:xfrm>
              <a:off x="4188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hidden">
            <a:xfrm>
              <a:off x="3687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hidden">
            <a:xfrm rot="-5400000">
              <a:off x="3938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hidden">
            <a:xfrm rot="-5400000">
              <a:off x="4467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hidden">
            <a:xfrm rot="-5400000">
              <a:off x="4467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hidden">
            <a:xfrm rot="-5400000">
              <a:off x="3938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hidden">
            <a:xfrm>
              <a:off x="3687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hidden">
            <a:xfrm>
              <a:off x="4188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hidden">
            <a:xfrm>
              <a:off x="4188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hidden">
            <a:xfrm>
              <a:off x="3687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hidden">
            <a:xfrm rot="-5400000">
              <a:off x="3938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hidden">
            <a:xfrm rot="-5400000">
              <a:off x="4467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hidden">
            <a:xfrm rot="-5400000">
              <a:off x="4467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hidden">
            <a:xfrm rot="-5400000">
              <a:off x="3938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hidden">
            <a:xfrm>
              <a:off x="3687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hidden">
            <a:xfrm>
              <a:off x="4188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hidden">
            <a:xfrm>
              <a:off x="4188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hidden">
            <a:xfrm>
              <a:off x="3687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hidden">
            <a:xfrm rot="-5400000">
              <a:off x="3938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hidden">
            <a:xfrm rot="-5400000">
              <a:off x="4467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hidden">
            <a:xfrm rot="-5400000">
              <a:off x="4467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hidden">
            <a:xfrm rot="-5400000">
              <a:off x="3938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hidden">
            <a:xfrm>
              <a:off x="3687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hidden">
            <a:xfrm>
              <a:off x="4188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hidden">
            <a:xfrm>
              <a:off x="4188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36" name="Line 134"/>
            <p:cNvSpPr>
              <a:spLocks noChangeShapeType="1"/>
            </p:cNvSpPr>
            <p:nvPr/>
          </p:nvSpPr>
          <p:spPr bwMode="hidden">
            <a:xfrm>
              <a:off x="3687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37" name="Line 135"/>
            <p:cNvSpPr>
              <a:spLocks noChangeShapeType="1"/>
            </p:cNvSpPr>
            <p:nvPr/>
          </p:nvSpPr>
          <p:spPr bwMode="hidden">
            <a:xfrm rot="-5400000">
              <a:off x="3938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38" name="Line 136"/>
            <p:cNvSpPr>
              <a:spLocks noChangeShapeType="1"/>
            </p:cNvSpPr>
            <p:nvPr/>
          </p:nvSpPr>
          <p:spPr bwMode="hidden">
            <a:xfrm rot="-5400000">
              <a:off x="4467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hidden">
            <a:xfrm rot="-5400000">
              <a:off x="4467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hidden">
            <a:xfrm rot="-5400000">
              <a:off x="3938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41" name="Line 139"/>
            <p:cNvSpPr>
              <a:spLocks noChangeShapeType="1"/>
            </p:cNvSpPr>
            <p:nvPr/>
          </p:nvSpPr>
          <p:spPr bwMode="hidden">
            <a:xfrm>
              <a:off x="4755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42" name="Line 140"/>
            <p:cNvSpPr>
              <a:spLocks noChangeShapeType="1"/>
            </p:cNvSpPr>
            <p:nvPr/>
          </p:nvSpPr>
          <p:spPr bwMode="hidden">
            <a:xfrm>
              <a:off x="5256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43" name="Line 141"/>
            <p:cNvSpPr>
              <a:spLocks noChangeShapeType="1"/>
            </p:cNvSpPr>
            <p:nvPr/>
          </p:nvSpPr>
          <p:spPr bwMode="hidden">
            <a:xfrm>
              <a:off x="5256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44" name="Line 142"/>
            <p:cNvSpPr>
              <a:spLocks noChangeShapeType="1"/>
            </p:cNvSpPr>
            <p:nvPr/>
          </p:nvSpPr>
          <p:spPr bwMode="hidden">
            <a:xfrm>
              <a:off x="4755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45" name="Line 143"/>
            <p:cNvSpPr>
              <a:spLocks noChangeShapeType="1"/>
            </p:cNvSpPr>
            <p:nvPr/>
          </p:nvSpPr>
          <p:spPr bwMode="hidden">
            <a:xfrm rot="-5400000">
              <a:off x="5006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46" name="Line 144"/>
            <p:cNvSpPr>
              <a:spLocks noChangeShapeType="1"/>
            </p:cNvSpPr>
            <p:nvPr/>
          </p:nvSpPr>
          <p:spPr bwMode="hidden">
            <a:xfrm rot="-5400000">
              <a:off x="553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47" name="Line 145"/>
            <p:cNvSpPr>
              <a:spLocks noChangeShapeType="1"/>
            </p:cNvSpPr>
            <p:nvPr/>
          </p:nvSpPr>
          <p:spPr bwMode="hidden">
            <a:xfrm rot="-5400000">
              <a:off x="553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48" name="Line 146"/>
            <p:cNvSpPr>
              <a:spLocks noChangeShapeType="1"/>
            </p:cNvSpPr>
            <p:nvPr/>
          </p:nvSpPr>
          <p:spPr bwMode="hidden">
            <a:xfrm rot="-5400000">
              <a:off x="5006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hidden">
            <a:xfrm>
              <a:off x="4755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50" name="Line 148"/>
            <p:cNvSpPr>
              <a:spLocks noChangeShapeType="1"/>
            </p:cNvSpPr>
            <p:nvPr/>
          </p:nvSpPr>
          <p:spPr bwMode="hidden">
            <a:xfrm>
              <a:off x="5256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51" name="Line 149"/>
            <p:cNvSpPr>
              <a:spLocks noChangeShapeType="1"/>
            </p:cNvSpPr>
            <p:nvPr/>
          </p:nvSpPr>
          <p:spPr bwMode="hidden">
            <a:xfrm>
              <a:off x="5256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52" name="Line 150"/>
            <p:cNvSpPr>
              <a:spLocks noChangeShapeType="1"/>
            </p:cNvSpPr>
            <p:nvPr/>
          </p:nvSpPr>
          <p:spPr bwMode="hidden">
            <a:xfrm>
              <a:off x="4755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53" name="Line 151"/>
            <p:cNvSpPr>
              <a:spLocks noChangeShapeType="1"/>
            </p:cNvSpPr>
            <p:nvPr/>
          </p:nvSpPr>
          <p:spPr bwMode="hidden">
            <a:xfrm rot="-5400000">
              <a:off x="5006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54" name="Line 152"/>
            <p:cNvSpPr>
              <a:spLocks noChangeShapeType="1"/>
            </p:cNvSpPr>
            <p:nvPr/>
          </p:nvSpPr>
          <p:spPr bwMode="hidden">
            <a:xfrm rot="-5400000">
              <a:off x="553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55" name="Line 153"/>
            <p:cNvSpPr>
              <a:spLocks noChangeShapeType="1"/>
            </p:cNvSpPr>
            <p:nvPr/>
          </p:nvSpPr>
          <p:spPr bwMode="hidden">
            <a:xfrm rot="-5400000">
              <a:off x="553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56" name="Line 154"/>
            <p:cNvSpPr>
              <a:spLocks noChangeShapeType="1"/>
            </p:cNvSpPr>
            <p:nvPr/>
          </p:nvSpPr>
          <p:spPr bwMode="hidden">
            <a:xfrm rot="-5400000">
              <a:off x="5006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57" name="Line 155"/>
            <p:cNvSpPr>
              <a:spLocks noChangeShapeType="1"/>
            </p:cNvSpPr>
            <p:nvPr/>
          </p:nvSpPr>
          <p:spPr bwMode="hidden">
            <a:xfrm>
              <a:off x="4755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58" name="Line 156"/>
            <p:cNvSpPr>
              <a:spLocks noChangeShapeType="1"/>
            </p:cNvSpPr>
            <p:nvPr/>
          </p:nvSpPr>
          <p:spPr bwMode="hidden">
            <a:xfrm>
              <a:off x="5256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59" name="Line 157"/>
            <p:cNvSpPr>
              <a:spLocks noChangeShapeType="1"/>
            </p:cNvSpPr>
            <p:nvPr/>
          </p:nvSpPr>
          <p:spPr bwMode="hidden">
            <a:xfrm>
              <a:off x="5256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60" name="Line 158"/>
            <p:cNvSpPr>
              <a:spLocks noChangeShapeType="1"/>
            </p:cNvSpPr>
            <p:nvPr/>
          </p:nvSpPr>
          <p:spPr bwMode="hidden">
            <a:xfrm>
              <a:off x="4755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61" name="Line 159"/>
            <p:cNvSpPr>
              <a:spLocks noChangeShapeType="1"/>
            </p:cNvSpPr>
            <p:nvPr/>
          </p:nvSpPr>
          <p:spPr bwMode="hidden">
            <a:xfrm rot="-5400000">
              <a:off x="5006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62" name="Line 160"/>
            <p:cNvSpPr>
              <a:spLocks noChangeShapeType="1"/>
            </p:cNvSpPr>
            <p:nvPr/>
          </p:nvSpPr>
          <p:spPr bwMode="hidden">
            <a:xfrm rot="-5400000">
              <a:off x="553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63" name="Line 161"/>
            <p:cNvSpPr>
              <a:spLocks noChangeShapeType="1"/>
            </p:cNvSpPr>
            <p:nvPr/>
          </p:nvSpPr>
          <p:spPr bwMode="hidden">
            <a:xfrm rot="-5400000">
              <a:off x="553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64" name="Line 162"/>
            <p:cNvSpPr>
              <a:spLocks noChangeShapeType="1"/>
            </p:cNvSpPr>
            <p:nvPr/>
          </p:nvSpPr>
          <p:spPr bwMode="hidden">
            <a:xfrm rot="-5400000">
              <a:off x="5006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65" name="Line 163"/>
            <p:cNvSpPr>
              <a:spLocks noChangeShapeType="1"/>
            </p:cNvSpPr>
            <p:nvPr/>
          </p:nvSpPr>
          <p:spPr bwMode="hidden">
            <a:xfrm>
              <a:off x="4755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66" name="Line 164"/>
            <p:cNvSpPr>
              <a:spLocks noChangeShapeType="1"/>
            </p:cNvSpPr>
            <p:nvPr/>
          </p:nvSpPr>
          <p:spPr bwMode="hidden">
            <a:xfrm>
              <a:off x="5256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67" name="Line 165"/>
            <p:cNvSpPr>
              <a:spLocks noChangeShapeType="1"/>
            </p:cNvSpPr>
            <p:nvPr/>
          </p:nvSpPr>
          <p:spPr bwMode="hidden">
            <a:xfrm>
              <a:off x="5256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68" name="Line 166"/>
            <p:cNvSpPr>
              <a:spLocks noChangeShapeType="1"/>
            </p:cNvSpPr>
            <p:nvPr/>
          </p:nvSpPr>
          <p:spPr bwMode="hidden">
            <a:xfrm>
              <a:off x="4755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69" name="Line 167"/>
            <p:cNvSpPr>
              <a:spLocks noChangeShapeType="1"/>
            </p:cNvSpPr>
            <p:nvPr/>
          </p:nvSpPr>
          <p:spPr bwMode="hidden">
            <a:xfrm rot="-5400000">
              <a:off x="5006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70" name="Line 168"/>
            <p:cNvSpPr>
              <a:spLocks noChangeShapeType="1"/>
            </p:cNvSpPr>
            <p:nvPr/>
          </p:nvSpPr>
          <p:spPr bwMode="hidden">
            <a:xfrm rot="-5400000">
              <a:off x="553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71" name="Line 169"/>
            <p:cNvSpPr>
              <a:spLocks noChangeShapeType="1"/>
            </p:cNvSpPr>
            <p:nvPr/>
          </p:nvSpPr>
          <p:spPr bwMode="hidden">
            <a:xfrm rot="-5400000">
              <a:off x="553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72" name="Line 170"/>
            <p:cNvSpPr>
              <a:spLocks noChangeShapeType="1"/>
            </p:cNvSpPr>
            <p:nvPr/>
          </p:nvSpPr>
          <p:spPr bwMode="hidden">
            <a:xfrm rot="-5400000">
              <a:off x="5006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73" name="Line 171"/>
            <p:cNvSpPr>
              <a:spLocks noChangeShapeType="1"/>
            </p:cNvSpPr>
            <p:nvPr/>
          </p:nvSpPr>
          <p:spPr bwMode="hidden">
            <a:xfrm rot="-5400000">
              <a:off x="19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74" name="Line 172"/>
            <p:cNvSpPr>
              <a:spLocks noChangeShapeType="1"/>
            </p:cNvSpPr>
            <p:nvPr/>
          </p:nvSpPr>
          <p:spPr bwMode="hidden">
            <a:xfrm rot="-5400000">
              <a:off x="737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75" name="Line 173"/>
            <p:cNvSpPr>
              <a:spLocks noChangeShapeType="1"/>
            </p:cNvSpPr>
            <p:nvPr/>
          </p:nvSpPr>
          <p:spPr bwMode="hidden">
            <a:xfrm rot="-5400000">
              <a:off x="1266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76" name="Line 174"/>
            <p:cNvSpPr>
              <a:spLocks noChangeShapeType="1"/>
            </p:cNvSpPr>
            <p:nvPr/>
          </p:nvSpPr>
          <p:spPr bwMode="hidden">
            <a:xfrm rot="-5400000">
              <a:off x="1805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hidden">
            <a:xfrm rot="-5400000">
              <a:off x="2334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hidden">
            <a:xfrm rot="-5400000">
              <a:off x="2873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hidden">
            <a:xfrm rot="-5400000">
              <a:off x="3402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80" name="Line 178"/>
            <p:cNvSpPr>
              <a:spLocks noChangeShapeType="1"/>
            </p:cNvSpPr>
            <p:nvPr/>
          </p:nvSpPr>
          <p:spPr bwMode="hidden">
            <a:xfrm rot="-5400000">
              <a:off x="3941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81" name="Line 179"/>
            <p:cNvSpPr>
              <a:spLocks noChangeShapeType="1"/>
            </p:cNvSpPr>
            <p:nvPr/>
          </p:nvSpPr>
          <p:spPr bwMode="hidden">
            <a:xfrm rot="-5400000">
              <a:off x="4470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82" name="Line 180"/>
            <p:cNvSpPr>
              <a:spLocks noChangeShapeType="1"/>
            </p:cNvSpPr>
            <p:nvPr/>
          </p:nvSpPr>
          <p:spPr bwMode="hidden">
            <a:xfrm rot="-5400000">
              <a:off x="5009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83" name="Line 181"/>
            <p:cNvSpPr>
              <a:spLocks noChangeShapeType="1"/>
            </p:cNvSpPr>
            <p:nvPr/>
          </p:nvSpPr>
          <p:spPr bwMode="hidden">
            <a:xfrm rot="-5400000">
              <a:off x="553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</p:grpSp>
      <p:grpSp>
        <p:nvGrpSpPr>
          <p:cNvPr id="184" name="Group 182"/>
          <p:cNvGrpSpPr>
            <a:grpSpLocks/>
          </p:cNvGrpSpPr>
          <p:nvPr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87" name="Rectangle 185"/>
            <p:cNvSpPr>
              <a:spLocks noChangeArrowheads="1"/>
            </p:cNvSpPr>
            <p:nvPr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89" name="Rectangle 187"/>
            <p:cNvSpPr>
              <a:spLocks noChangeArrowheads="1"/>
            </p:cNvSpPr>
            <p:nvPr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</p:grpSp>
      <p:grpSp>
        <p:nvGrpSpPr>
          <p:cNvPr id="190" name="Group 193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4273"/>
            <a:chExt cx="5328" cy="47"/>
          </a:xfrm>
        </p:grpSpPr>
        <p:sp>
          <p:nvSpPr>
            <p:cNvPr id="191" name="Rectangle 194"/>
            <p:cNvSpPr>
              <a:spLocks noChangeArrowheads="1"/>
            </p:cNvSpPr>
            <p:nvPr/>
          </p:nvSpPr>
          <p:spPr bwMode="ltGray">
            <a:xfrm>
              <a:off x="504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92" name="Rectangle 195"/>
            <p:cNvSpPr>
              <a:spLocks noChangeArrowheads="1"/>
            </p:cNvSpPr>
            <p:nvPr/>
          </p:nvSpPr>
          <p:spPr bwMode="ltGray">
            <a:xfrm>
              <a:off x="192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93" name="Rectangle 196"/>
            <p:cNvSpPr>
              <a:spLocks noChangeArrowheads="1"/>
            </p:cNvSpPr>
            <p:nvPr/>
          </p:nvSpPr>
          <p:spPr bwMode="ltGray">
            <a:xfrm>
              <a:off x="1176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ltGray">
            <a:xfrm>
              <a:off x="864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ltGray">
            <a:xfrm>
              <a:off x="1848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ltGray">
            <a:xfrm>
              <a:off x="1536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ltGray">
            <a:xfrm>
              <a:off x="2520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ltGray">
            <a:xfrm>
              <a:off x="2208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ltGray">
            <a:xfrm>
              <a:off x="3192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ltGray">
            <a:xfrm>
              <a:off x="2880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ltGray">
            <a:xfrm>
              <a:off x="3864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02" name="Rectangle 205"/>
            <p:cNvSpPr>
              <a:spLocks noChangeArrowheads="1"/>
            </p:cNvSpPr>
            <p:nvPr/>
          </p:nvSpPr>
          <p:spPr bwMode="ltGray">
            <a:xfrm>
              <a:off x="3552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03" name="Rectangle 206"/>
            <p:cNvSpPr>
              <a:spLocks noChangeArrowheads="1"/>
            </p:cNvSpPr>
            <p:nvPr/>
          </p:nvSpPr>
          <p:spPr bwMode="ltGray">
            <a:xfrm>
              <a:off x="4536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04" name="Rectangle 207"/>
            <p:cNvSpPr>
              <a:spLocks noChangeArrowheads="1"/>
            </p:cNvSpPr>
            <p:nvPr/>
          </p:nvSpPr>
          <p:spPr bwMode="ltGray">
            <a:xfrm>
              <a:off x="4224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05" name="Rectangle 208"/>
            <p:cNvSpPr>
              <a:spLocks noChangeArrowheads="1"/>
            </p:cNvSpPr>
            <p:nvPr/>
          </p:nvSpPr>
          <p:spPr bwMode="ltGray">
            <a:xfrm>
              <a:off x="5208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06" name="Rectangle 209"/>
            <p:cNvSpPr>
              <a:spLocks noChangeArrowheads="1"/>
            </p:cNvSpPr>
            <p:nvPr/>
          </p:nvSpPr>
          <p:spPr bwMode="ltGray">
            <a:xfrm>
              <a:off x="4896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</p:grpSp>
      <p:pic>
        <p:nvPicPr>
          <p:cNvPr id="207" name="Picture 210" descr="posbul1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063" y="3363913"/>
            <a:ext cx="2936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24" name="Rectangle 188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sk-SK" altLang="en-US"/>
              <a:t>Po kliknutí sem môžete upraviť štýl predlohy nadpisov.</a:t>
            </a:r>
            <a:endParaRPr lang="sk-SK"/>
          </a:p>
        </p:txBody>
      </p:sp>
      <p:sp>
        <p:nvSpPr>
          <p:cNvPr id="14525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k-SK" altLang="en-US"/>
              <a:t>Po kliknutí sem môžete upraviť štýl predlohy podnadpisov.</a:t>
            </a:r>
          </a:p>
        </p:txBody>
      </p:sp>
      <p:sp>
        <p:nvSpPr>
          <p:cNvPr id="208" name="Rectangle 19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9" name="Rectangle 19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10" name="Rectangle 19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7093CF-5217-43F5-A59D-46D85515BF0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A7DE-D62B-407B-8474-AAD80CEFBEC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B681C-632C-4712-8476-C4CD044F039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42363-BBD8-472D-A13C-524D3A887E5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9F0A3-23DE-4294-89E0-819A4442A61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E799D-8C65-4904-AA68-46C05218706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obsah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4379-B977-49DE-A37B-CE0B1106EAA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dpis, dva obsahy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E21F1-A21E-4494-BAE3-EC23C98E4C0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obrázok C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jektu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1D1E-C3E9-4195-BF39-08D4DCE07BD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901A1-059C-417B-AB1F-4E2A100FA22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ACF24-A043-42DC-BD69-948E403BF8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96B31-8764-4EBA-AFB8-6983AD036F7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A1B2C-A69A-4283-9EFD-941E4D8FFD9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8B4D8-7F99-4378-A768-B6B404E24EA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3BED-4708-4296-8A74-CAD8B124D67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0D4FF-E5F5-4D74-B3C1-B779BF61447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F5F6E-511D-4343-8E52-81758A948F9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C8E6A-3037-4DC1-A856-2593DEC5AC5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92F1F-1995-441D-BE43-C523F42A375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Kliknite sem a upravte štýl predlohy nadpisov.</a:t>
            </a:r>
            <a:endParaRPr lang="sk-S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Kliknite sem a upravte štýly predlohy textu.</a:t>
            </a:r>
          </a:p>
          <a:p>
            <a:pPr lvl="1"/>
            <a:r>
              <a:rPr lang="sk-SK" altLang="en-US" smtClean="0"/>
              <a:t>Druhá úroveň</a:t>
            </a:r>
          </a:p>
          <a:p>
            <a:pPr lvl="2"/>
            <a:r>
              <a:rPr lang="sk-SK" altLang="en-US" smtClean="0"/>
              <a:t>Tretia úroveň </a:t>
            </a:r>
          </a:p>
          <a:p>
            <a:pPr lvl="3"/>
            <a:r>
              <a:rPr lang="sk-SK" altLang="en-US" smtClean="0"/>
              <a:t>Štvrtá úroveň</a:t>
            </a:r>
          </a:p>
          <a:p>
            <a:pPr lvl="4"/>
            <a:r>
              <a:rPr lang="sk-SK" altLang="en-US" smtClean="0"/>
              <a:t>Piata úroveň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fld id="{92EAB592-53B4-4498-A7B2-1D2ECE8E4F7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3322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23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24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25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26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1059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3328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2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30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3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32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1060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3334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3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36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3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3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1061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3340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4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42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4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44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1062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3346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47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48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49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50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</p:grpSp>
        <p:grpSp>
          <p:nvGrpSpPr>
            <p:cNvPr id="1033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3353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54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1035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3356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57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1036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3359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60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1037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3362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63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1038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3365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66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1039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3368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69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1040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3371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72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  <p:grpSp>
            <p:nvGrpSpPr>
              <p:cNvPr id="1041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3374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  <p:sp>
              <p:nvSpPr>
                <p:cNvPr id="13375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sk-SK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1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feraty.hladas.sk/referat.php/lichenes---lisajnlky--lichenizovane-huby/16/748" TargetMode="External"/><Relationship Id="rId2" Type="http://schemas.openxmlformats.org/officeDocument/2006/relationships/hyperlink" Target="http://www.e-biologia.szm.com/vuba1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.wikipedia.org/wiki/Li%C5%A1ajn%C3%ADk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k.wikipedia.org/w/index.php?title=Lichenol%C3%B3gia&amp;action=edit&amp;redlink=1" TargetMode="External"/><Relationship Id="rId3" Type="http://schemas.openxmlformats.org/officeDocument/2006/relationships/hyperlink" Target="http://sk.wikipedia.org/wiki/Huby" TargetMode="External"/><Relationship Id="rId7" Type="http://schemas.openxmlformats.org/officeDocument/2006/relationships/hyperlink" Target="http://sk.wikipedia.org/w/index.php?title=Fotobiont&amp;action=edit&amp;redlink=1" TargetMode="External"/><Relationship Id="rId2" Type="http://schemas.openxmlformats.org/officeDocument/2006/relationships/hyperlink" Target="http://sk.wikipedia.org/wiki/Symbi%C3%B3za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k.wikipedia.org/wiki/Sinice" TargetMode="External"/><Relationship Id="rId5" Type="http://schemas.openxmlformats.org/officeDocument/2006/relationships/hyperlink" Target="http://sk.wikipedia.org/wiki/Riasy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sk.wikipedia.org/w/index.php?title=Mykobiont&amp;action=edit&amp;redlink=1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Lišajníky-organizmy, ktoré potrebujú k životu riasy alebo sinice </a:t>
            </a:r>
          </a:p>
        </p:txBody>
      </p:sp>
      <p:pic>
        <p:nvPicPr>
          <p:cNvPr id="3075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2060575"/>
            <a:ext cx="4391025" cy="2922588"/>
          </a:xfrm>
          <a:noFill/>
        </p:spPr>
      </p:pic>
      <p:sp>
        <p:nvSpPr>
          <p:cNvPr id="3076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445125"/>
            <a:ext cx="7772400" cy="650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1600" smtClean="0"/>
              <a:t>Lucia Zeleňáková                                     Gymnázium Javorová 16, Spišská Nová Ves</a:t>
            </a:r>
          </a:p>
          <a:p>
            <a:pPr eaLnBrk="1" hangingPunct="1">
              <a:lnSpc>
                <a:spcPct val="90000"/>
              </a:lnSpc>
            </a:pPr>
            <a:r>
              <a:rPr lang="sk-SK" sz="1600" smtClean="0"/>
              <a:t>Miroslava Stoličná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sk-SK" sz="4000" smtClean="0"/>
              <a:t>Zdroje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12875"/>
            <a:ext cx="7772400" cy="5259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200" smtClean="0">
                <a:solidFill>
                  <a:schemeClr val="tx2"/>
                </a:solidFill>
                <a:hlinkClick r:id="rId2"/>
              </a:rPr>
              <a:t>http://www.e-biologia.szm.com/vuba15.html</a:t>
            </a:r>
            <a:endParaRPr lang="sk-SK" sz="22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k-SK" sz="2200" smtClean="0">
                <a:solidFill>
                  <a:schemeClr val="tx2"/>
                </a:solidFill>
                <a:hlinkClick r:id="rId3"/>
              </a:rPr>
              <a:t>http://referaty.hladas.sk/referat.php/lichenes---lisajnlky--lichenizovane-huby/16/748</a:t>
            </a:r>
            <a:endParaRPr lang="sk-SK" sz="22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k-SK" sz="2200" smtClean="0">
                <a:solidFill>
                  <a:schemeClr val="tx2"/>
                </a:solidFill>
                <a:hlinkClick r:id="rId4"/>
              </a:rPr>
              <a:t>http://sk.wikipedia.org/wiki/Li%C5%A1ajn%C3%ADk</a:t>
            </a:r>
            <a:r>
              <a:rPr lang="sk-SK" sz="220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sk-SK" sz="2200" smtClean="0">
                <a:solidFill>
                  <a:schemeClr val="tx2"/>
                </a:solidFill>
              </a:rPr>
              <a:t>http://www.google.sk/search?tbm=isch&amp;client=firefox-a&amp;rls=org.mozilla%3Ask%3Aofficial&amp;hl=sk&amp;source=hp&amp;biw=1264&amp;bih=603&amp;q=lisajniky+a+sinice&amp;gbv=2&amp;oq=lisajniky+a+sinice&amp;aq=f&amp;aqi=&amp;aql=&amp;gs_sm=3&amp;gs_upl=1117l5450l0l5521l18l18l0l8l0l0l94l820l10l10l0&amp;gs_l=img.3...1117l5450l0l5521l18l18l0l8l0l0l94l820l10l10l0#hl=sk&amp;client=firefox-a&amp;rls=org.mozilla:sk%3Aofficial&amp;gbv=2&amp;tbm=isch&amp;sa=1&amp;q=lisajniky+a+riasy&amp;pbx=1&amp;oq=lisajniky+a+riasy&amp;aq=f&amp;aqi=&amp;aql=&amp;gs_sm=3&amp;gs_upl=25261l28116l0l28245l11l11l0l5l0l0l108l459l5.1l6l0&amp;gs_l=img.3...25261l28116l0l28245l11l11l0l5l0l0l108l459l5j1l6l0&amp;bav=on.2,or.r_gc.r_pw.r_qf.,cf.osb&amp;fp=a7404b0a9e544210&amp;biw=1264&amp;bih=603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97200"/>
            <a:ext cx="7772400" cy="309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mtClean="0"/>
              <a:t>              </a:t>
            </a:r>
            <a:r>
              <a:rPr lang="sk-SK" sz="4000" smtClean="0"/>
              <a:t>Ďakujeme za pozornosť</a:t>
            </a:r>
            <a:r>
              <a:rPr lang="sk-SK" sz="3600" smtClean="0"/>
              <a:t> </a:t>
            </a:r>
          </a:p>
          <a:p>
            <a:pPr eaLnBrk="1" hangingPunct="1">
              <a:buFontTx/>
              <a:buNone/>
            </a:pPr>
            <a:r>
              <a:rPr lang="sk-SK" sz="3600" smtClean="0"/>
              <a:t>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Všeobecná charakteristika </a:t>
            </a:r>
          </a:p>
        </p:txBody>
      </p:sp>
      <p:sp>
        <p:nvSpPr>
          <p:cNvPr id="4099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k-SK" sz="2400" b="1" smtClean="0">
                <a:solidFill>
                  <a:schemeClr val="tx2"/>
                </a:solidFill>
              </a:rPr>
              <a:t>Lišajník</a:t>
            </a:r>
            <a:r>
              <a:rPr lang="sk-SK" sz="2400" smtClean="0">
                <a:solidFill>
                  <a:schemeClr val="tx2"/>
                </a:solidFill>
              </a:rPr>
              <a:t> (</a:t>
            </a:r>
            <a:r>
              <a:rPr lang="sk-SK" sz="2400" i="1" smtClean="0">
                <a:solidFill>
                  <a:schemeClr val="tx2"/>
                </a:solidFill>
              </a:rPr>
              <a:t>Lichen</a:t>
            </a:r>
            <a:r>
              <a:rPr lang="sk-SK" sz="2400" smtClean="0">
                <a:solidFill>
                  <a:schemeClr val="tx2"/>
                </a:solidFill>
              </a:rPr>
              <a:t>) alebo </a:t>
            </a:r>
            <a:r>
              <a:rPr lang="sk-SK" sz="2400" b="1" smtClean="0">
                <a:solidFill>
                  <a:schemeClr val="tx2"/>
                </a:solidFill>
              </a:rPr>
              <a:t>lichenizovaná huba</a:t>
            </a:r>
            <a:r>
              <a:rPr lang="sk-SK" sz="2400" smtClean="0">
                <a:solidFill>
                  <a:schemeClr val="tx2"/>
                </a:solidFill>
              </a:rPr>
              <a:t>, je </a:t>
            </a:r>
            <a:r>
              <a:rPr lang="sk-SK" sz="2400" smtClean="0">
                <a:solidFill>
                  <a:schemeClr val="tx2"/>
                </a:solidFill>
                <a:hlinkClick r:id="rId2" tooltip="Symbióza"/>
              </a:rPr>
              <a:t>symbiotické</a:t>
            </a:r>
            <a:r>
              <a:rPr lang="sk-SK" sz="2400" smtClean="0">
                <a:solidFill>
                  <a:schemeClr val="tx2"/>
                </a:solidFill>
              </a:rPr>
              <a:t> spoločenstvo </a:t>
            </a:r>
            <a:r>
              <a:rPr lang="sk-SK" sz="2400" smtClean="0">
                <a:solidFill>
                  <a:schemeClr val="tx2"/>
                </a:solidFill>
                <a:hlinkClick r:id="rId3" tooltip="Huby"/>
              </a:rPr>
              <a:t>huby</a:t>
            </a:r>
            <a:r>
              <a:rPr lang="sk-SK" sz="2400" smtClean="0">
                <a:solidFill>
                  <a:schemeClr val="tx2"/>
                </a:solidFill>
              </a:rPr>
              <a:t> (</a:t>
            </a:r>
            <a:r>
              <a:rPr lang="sk-SK" sz="2400" smtClean="0">
                <a:solidFill>
                  <a:schemeClr val="tx2"/>
                </a:solidFill>
                <a:hlinkClick r:id="rId4" tooltip="Mykobiont (stránka neexistuje)"/>
              </a:rPr>
              <a:t>mykobionta</a:t>
            </a:r>
            <a:r>
              <a:rPr lang="sk-SK" sz="2400" smtClean="0">
                <a:solidFill>
                  <a:schemeClr val="tx2"/>
                </a:solidFill>
              </a:rPr>
              <a:t>) a </a:t>
            </a:r>
            <a:r>
              <a:rPr lang="sk-SK" sz="2400" smtClean="0">
                <a:solidFill>
                  <a:schemeClr val="tx2"/>
                </a:solidFill>
                <a:hlinkClick r:id="rId5" tooltip="Riasy"/>
              </a:rPr>
              <a:t>riasy</a:t>
            </a:r>
            <a:r>
              <a:rPr lang="sk-SK" sz="2400" smtClean="0">
                <a:solidFill>
                  <a:schemeClr val="tx2"/>
                </a:solidFill>
              </a:rPr>
              <a:t> či </a:t>
            </a:r>
            <a:r>
              <a:rPr lang="sk-SK" sz="2400" smtClean="0">
                <a:solidFill>
                  <a:schemeClr val="tx2"/>
                </a:solidFill>
                <a:hlinkClick r:id="rId6" tooltip="Sinice"/>
              </a:rPr>
              <a:t>sinice</a:t>
            </a:r>
            <a:r>
              <a:rPr lang="sk-SK" sz="2400" smtClean="0">
                <a:solidFill>
                  <a:schemeClr val="tx2"/>
                </a:solidFill>
              </a:rPr>
              <a:t> (teda </a:t>
            </a:r>
            <a:r>
              <a:rPr lang="sk-SK" sz="2400" smtClean="0">
                <a:solidFill>
                  <a:schemeClr val="tx2"/>
                </a:solidFill>
                <a:hlinkClick r:id="rId7" tooltip="Fotobiont (stránka neexistuje)"/>
              </a:rPr>
              <a:t>fotobionta</a:t>
            </a:r>
            <a:r>
              <a:rPr lang="sk-SK" sz="2400" smtClean="0">
                <a:solidFill>
                  <a:schemeClr val="tx2"/>
                </a:solidFill>
              </a:rPr>
              <a:t> či fykobionta). Vedecký obor študujúci lišajníky sa nazýva </a:t>
            </a:r>
            <a:r>
              <a:rPr lang="sk-SK" sz="2400" smtClean="0">
                <a:solidFill>
                  <a:schemeClr val="tx2"/>
                </a:solidFill>
                <a:hlinkClick r:id="rId8" tooltip="Lichenológia (stránka neexistuje)"/>
              </a:rPr>
              <a:t>lichenológia</a:t>
            </a:r>
            <a:r>
              <a:rPr lang="sk-SK" sz="2400" smtClean="0"/>
              <a:t>. </a:t>
            </a:r>
          </a:p>
        </p:txBody>
      </p:sp>
      <p:pic>
        <p:nvPicPr>
          <p:cNvPr id="4100" name="Picture 14"/>
          <p:cNvPicPr>
            <a:picLocks noChangeAspect="1" noChangeArrowheads="1"/>
          </p:cNvPicPr>
          <p:nvPr>
            <p:ph sz="quarter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4643438" y="1782763"/>
            <a:ext cx="3816350" cy="2187575"/>
          </a:xfrm>
        </p:spPr>
      </p:pic>
      <p:pic>
        <p:nvPicPr>
          <p:cNvPr id="4101" name="Picture 15"/>
          <p:cNvPicPr>
            <a:picLocks noChangeAspect="1" noChangeArrowheads="1"/>
          </p:cNvPicPr>
          <p:nvPr>
            <p:ph sz="quarter" idx="3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4643438" y="4149725"/>
            <a:ext cx="3024187" cy="208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pPr eaLnBrk="1" hangingPunct="1"/>
            <a:r>
              <a:rPr lang="sk-SK" smtClean="0"/>
              <a:t>Riasy a sinice (fotobionty)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smtClean="0">
                <a:solidFill>
                  <a:schemeClr val="tx2"/>
                </a:solidFill>
              </a:rPr>
              <a:t>Zatiaľ poznáme asi 30 rodov. Dve tretiny z nich tvoria zástupcovia zelených rias (riasa ako fotobiont sa nazýva fykobiont), tretinu siníc (pre sinicu ako fotobionta sa niekedy používa výraz cyanobiont). Najhojnejšími zelenými jednobunkovými riasami sú Trebouxia a Myrmecia, 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smtClean="0">
                <a:solidFill>
                  <a:schemeClr val="tx2"/>
                </a:solidFill>
              </a:rPr>
              <a:t>z vláknitých zelených rias Trentepohlia. Žltozelené riasy zastupuje jediný rod Heterococcus, hnedé riasy Petrodroma. Z jednobunkových siníc vytvárajúcich kolónie je najhojnejšia Gloeocapsa, z vláknitých Nostoc a Scytonema. </a:t>
            </a:r>
            <a:br>
              <a:rPr lang="sk-SK" sz="2400" smtClean="0">
                <a:solidFill>
                  <a:schemeClr val="tx2"/>
                </a:solidFill>
              </a:rPr>
            </a:br>
            <a:endParaRPr lang="sk-SK" sz="24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6147" name="Picture 5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981075"/>
            <a:ext cx="3525838" cy="1981200"/>
          </a:xfrm>
        </p:spPr>
      </p:pic>
      <p:sp>
        <p:nvSpPr>
          <p:cNvPr id="614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859338" y="1125538"/>
            <a:ext cx="3810000" cy="1981200"/>
          </a:xfrm>
        </p:spPr>
        <p:txBody>
          <a:bodyPr/>
          <a:lstStyle/>
          <a:p>
            <a:pPr eaLnBrk="1" hangingPunct="1"/>
            <a:r>
              <a:rPr lang="sk-SK" sz="2400" smtClean="0">
                <a:solidFill>
                  <a:schemeClr val="tx2"/>
                </a:solidFill>
              </a:rPr>
              <a:t>1.) Trebouxia</a:t>
            </a:r>
          </a:p>
          <a:p>
            <a:pPr eaLnBrk="1" hangingPunct="1"/>
            <a:r>
              <a:rPr lang="sk-SK" sz="2400" smtClean="0">
                <a:solidFill>
                  <a:schemeClr val="tx2"/>
                </a:solidFill>
              </a:rPr>
              <a:t>2.) Trentepohlia </a:t>
            </a:r>
          </a:p>
          <a:p>
            <a:pPr eaLnBrk="1" hangingPunct="1"/>
            <a:r>
              <a:rPr lang="sk-SK" sz="2400" smtClean="0">
                <a:solidFill>
                  <a:schemeClr val="tx2"/>
                </a:solidFill>
              </a:rPr>
              <a:t>3.) Gloecapsa (pod mikroskopom)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3429000"/>
            <a:ext cx="3384550" cy="2586038"/>
          </a:xfrm>
        </p:spPr>
      </p:pic>
      <p:pic>
        <p:nvPicPr>
          <p:cNvPr id="6150" name="Picture 9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3284538"/>
            <a:ext cx="3810000" cy="2811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7171" name="Rectangle 2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sk-SK" sz="2800" smtClean="0"/>
          </a:p>
        </p:txBody>
      </p:sp>
      <p:pic>
        <p:nvPicPr>
          <p:cNvPr id="7172" name="Picture 22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557338"/>
            <a:ext cx="3810000" cy="2879725"/>
          </a:xfrm>
        </p:spPr>
      </p:pic>
      <p:sp>
        <p:nvSpPr>
          <p:cNvPr id="7173" name="Rectangle 23"/>
          <p:cNvSpPr>
            <a:spLocks noGrp="1" noChangeArrowheads="1"/>
          </p:cNvSpPr>
          <p:nvPr>
            <p:ph sz="quarter" idx="3"/>
          </p:nvPr>
        </p:nvSpPr>
        <p:spPr>
          <a:xfrm>
            <a:off x="4787900" y="4652963"/>
            <a:ext cx="3810000" cy="614362"/>
          </a:xfrm>
        </p:spPr>
        <p:txBody>
          <a:bodyPr/>
          <a:lstStyle/>
          <a:p>
            <a:pPr eaLnBrk="1" hangingPunct="1"/>
            <a:r>
              <a:rPr lang="sk-SK" sz="2200" smtClean="0">
                <a:solidFill>
                  <a:schemeClr val="tx2"/>
                </a:solidFill>
              </a:rPr>
              <a:t>Heterococcus </a:t>
            </a:r>
          </a:p>
          <a:p>
            <a:pPr eaLnBrk="1" hangingPunct="1"/>
            <a:r>
              <a:rPr lang="sk-SK" sz="2200" smtClean="0">
                <a:solidFill>
                  <a:schemeClr val="tx2"/>
                </a:solidFill>
              </a:rPr>
              <a:t>(pod mikroskopom)</a:t>
            </a:r>
          </a:p>
        </p:txBody>
      </p:sp>
      <p:sp>
        <p:nvSpPr>
          <p:cNvPr id="717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412875"/>
            <a:ext cx="381000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sk-SK" sz="2400" smtClean="0">
                <a:solidFill>
                  <a:schemeClr val="tx2"/>
                </a:solidFill>
              </a:rPr>
              <a:t>Prípady vzájomného spolužitia - symbiózy nachádzame v rôznych rastlinných skupinách, ale iba pri lišajníkoch v jeho dôsledku vznikajú vysoko diferencované morfologické útvary, ktoré môžu vyzerať ako celkom nové rastliny.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8195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684213" y="1773238"/>
            <a:ext cx="3810000" cy="719137"/>
          </a:xfrm>
        </p:spPr>
        <p:txBody>
          <a:bodyPr/>
          <a:lstStyle/>
          <a:p>
            <a:pPr eaLnBrk="1" hangingPunct="1"/>
            <a:r>
              <a:rPr lang="sk-SK" sz="2400" smtClean="0"/>
              <a:t>Nostoc</a:t>
            </a:r>
          </a:p>
        </p:txBody>
      </p:sp>
      <p:pic>
        <p:nvPicPr>
          <p:cNvPr id="8196" name="Picture 9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349500"/>
            <a:ext cx="3810000" cy="2917825"/>
          </a:xfrm>
        </p:spPr>
      </p:pic>
      <p:sp>
        <p:nvSpPr>
          <p:cNvPr id="8197" name="Rectangle 10"/>
          <p:cNvSpPr>
            <a:spLocks noGrp="1" noChangeArrowheads="1"/>
          </p:cNvSpPr>
          <p:nvPr>
            <p:ph sz="half" idx="3"/>
          </p:nvPr>
        </p:nvSpPr>
        <p:spPr/>
        <p:txBody>
          <a:bodyPr/>
          <a:lstStyle/>
          <a:p>
            <a:pPr eaLnBrk="1" hangingPunct="1"/>
            <a:endParaRPr lang="sk-SK" sz="2800" smtClean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341438"/>
            <a:ext cx="3810000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sk-SK" sz="2400" smtClean="0">
                <a:solidFill>
                  <a:schemeClr val="tx2"/>
                </a:solidFill>
              </a:rPr>
              <a:t>Symbiotický spôsob života vytvára mykobiontom priaznivé podmienky výživy a stimuluje ich anatomický, morfologický a fyziologický rozvoj. Ich prispôsobenie sa symbiotickému spôsobu života je už tak veľké, že väčšina z nich už nie je schopná žiť voľne v prírode bez fotobionta. </a:t>
            </a:r>
          </a:p>
          <a:p>
            <a:pPr eaLnBrk="1" hangingPunct="1">
              <a:lnSpc>
                <a:spcPct val="80000"/>
              </a:lnSpc>
            </a:pPr>
            <a:endParaRPr lang="sk-SK" sz="18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9219" name="Picture 19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844675"/>
            <a:ext cx="4113212" cy="3313113"/>
          </a:xfrm>
        </p:spPr>
      </p:pic>
      <p:sp>
        <p:nvSpPr>
          <p:cNvPr id="9220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341438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smtClean="0">
                <a:solidFill>
                  <a:schemeClr val="tx2"/>
                </a:solidFill>
              </a:rPr>
              <a:t>V riase prebieha fotosyntéza, vytvára organické látky, ktoré potrebuje huba a huba poskytuje riase vodu. Spolužitie huby a riasy je vzájomne prospešné – žijú v symbióze. Lišajníky rozrušujú skalný povrch. Vznikajú v ňom trhlinky, v ktorých sa zachytáva prach a organické zvyšky.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1024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052513"/>
            <a:ext cx="7772400" cy="2160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smtClean="0">
                <a:solidFill>
                  <a:schemeClr val="tx2"/>
                </a:solidFill>
              </a:rPr>
              <a:t>Po čase sa tak vytvorí pôda, ktorá je vhodným prostredím pre život iných organizmov. Lišajníky sú veľmi citlivé na znečistené ovzdušie. Kde rastú lišajníky, tam je čisté a zdravé ovzdušie. V severských krajinách sú súčasťou potravy pre ľudí a soby. Niektoré lišajníky majú liečivé účinky. </a:t>
            </a:r>
          </a:p>
        </p:txBody>
      </p:sp>
      <p:pic>
        <p:nvPicPr>
          <p:cNvPr id="10244" name="Picture 10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3213100"/>
            <a:ext cx="4248150" cy="2773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Význam lišajníkov</a:t>
            </a:r>
          </a:p>
        </p:txBody>
      </p:sp>
      <p:pic>
        <p:nvPicPr>
          <p:cNvPr id="11267" name="Picture 1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700213"/>
            <a:ext cx="3382963" cy="2116137"/>
          </a:xfrm>
        </p:spPr>
      </p:pic>
      <p:pic>
        <p:nvPicPr>
          <p:cNvPr id="11268" name="Picture 1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628775"/>
            <a:ext cx="3600450" cy="2270125"/>
          </a:xfrm>
        </p:spPr>
      </p:pic>
      <p:sp>
        <p:nvSpPr>
          <p:cNvPr id="1126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684213" y="4221163"/>
            <a:ext cx="7772400" cy="2303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000" smtClean="0">
                <a:solidFill>
                  <a:schemeClr val="tx2"/>
                </a:solidFill>
              </a:rPr>
              <a:t>V prírode, naopak, sú dôležitou zložkou vegetácie. Smerom od trópov k pólom klesá ich druhová rozmanitosť, ale stúpa ich kvantitatívne zastúpenie v rastlinných spoločenstvách; to isté pozorujeme aj vo vysokých horách. Lišajníky sú dôležitým pôdotvorným prvkom - ich stielky nielenže chemicky a mechanicky rozrušujú horniny, ale niekde, najmä v aridných oblastiach pôsobia aj stabilizačne: chránia pôdu pred eróziou.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ny Meeting">
  <a:themeElements>
    <a:clrScheme name="Company Meeting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Company Meeting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</Template>
  <TotalTime>103</TotalTime>
  <Words>439</Words>
  <Application>Microsoft Office PowerPoint</Application>
  <PresentationFormat>Prezentácia na obrazovke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Calibri</vt:lpstr>
      <vt:lpstr>Wingdings</vt:lpstr>
      <vt:lpstr>Company Meeting</vt:lpstr>
      <vt:lpstr>Lišajníky-organizmy, ktoré potrebujú k životu riasy alebo sinice </vt:lpstr>
      <vt:lpstr>Všeobecná charakteristika </vt:lpstr>
      <vt:lpstr>Riasy a sinice (fotobionty)</vt:lpstr>
      <vt:lpstr>Snímka 4</vt:lpstr>
      <vt:lpstr>Snímka 5</vt:lpstr>
      <vt:lpstr>Snímka 6</vt:lpstr>
      <vt:lpstr>Snímka 7</vt:lpstr>
      <vt:lpstr>Snímka 8</vt:lpstr>
      <vt:lpstr>Význam lišajníkov</vt:lpstr>
      <vt:lpstr>Zdroje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Lišajníky-organizmy, ktoré potrebujú k životu riasy alebo sinice</dc:title>
  <dc:creator>Lucia Zeleňáková</dc:creator>
  <cp:lastModifiedBy>lenovo_ntb</cp:lastModifiedBy>
  <cp:revision>5</cp:revision>
  <dcterms:created xsi:type="dcterms:W3CDTF">2012-03-02T12:19:53Z</dcterms:created>
  <dcterms:modified xsi:type="dcterms:W3CDTF">2012-04-09T06:47:33Z</dcterms:modified>
</cp:coreProperties>
</file>